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5"/>
  </p:sldMasterIdLst>
  <p:notesMasterIdLst>
    <p:notesMasterId r:id="rId12"/>
  </p:notesMasterIdLst>
  <p:sldIdLst>
    <p:sldId id="259" r:id="rId6"/>
    <p:sldId id="387" r:id="rId7"/>
    <p:sldId id="395" r:id="rId8"/>
    <p:sldId id="283" r:id="rId9"/>
    <p:sldId id="396" r:id="rId10"/>
    <p:sldId id="278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642D90"/>
    <a:srgbClr val="FFF3FA"/>
    <a:srgbClr val="2D2C2C"/>
    <a:srgbClr val="FFFF75"/>
    <a:srgbClr val="F4F4F4"/>
    <a:srgbClr val="8CD364"/>
    <a:srgbClr val="F4F4F5"/>
    <a:srgbClr val="9A1668"/>
    <a:srgbClr val="00A6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17"/>
    <p:restoredTop sz="95853"/>
  </p:normalViewPr>
  <p:slideViewPr>
    <p:cSldViewPr snapToGrid="0" snapToObjects="1">
      <p:cViewPr>
        <p:scale>
          <a:sx n="110" d="100"/>
          <a:sy n="110" d="100"/>
        </p:scale>
        <p:origin x="808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1.xml"/><Relationship Id="rId15" Type="http://schemas.openxmlformats.org/officeDocument/2006/relationships/theme" Target="theme/theme1.xml"/><Relationship Id="rId10" Type="http://schemas.openxmlformats.org/officeDocument/2006/relationships/slide" Target="slides/slide5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viewProps" Target="viewProps.xml"/></Relationships>
</file>

<file path=ppt/media/image10.png>
</file>

<file path=ppt/media/image11.svg>
</file>

<file path=ppt/media/image2.png>
</file>

<file path=ppt/media/image3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8F6A6B-2F7B-C643-B345-81499637130E}" type="datetimeFigureOut">
              <a:rPr lang="fr-FR" smtClean="0"/>
              <a:t>12/09/2023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FAF6B5-1FF3-1145-B0A6-7EF20630AB2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5025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4F7085-7555-A34B-A442-776A3B2202B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44767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423654-69AD-B748-BA12-1EB2B35818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21B0D29-67E3-DB4A-9552-09A039D0A3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10" name="Espace réservé de la date 3">
            <a:extLst>
              <a:ext uri="{FF2B5EF4-FFF2-40B4-BE49-F238E27FC236}">
                <a16:creationId xmlns:a16="http://schemas.microsoft.com/office/drawing/2014/main" id="{2630D277-BA92-D822-2EFB-EFE166C85D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AB7C0159-02DE-024B-9E25-7A1D9824DB8F}" type="datetimeFigureOut">
              <a:rPr lang="fr-FR" smtClean="0"/>
              <a:pPr/>
              <a:t>12/09/2023</a:t>
            </a:fld>
            <a:endParaRPr lang="fr-FR" dirty="0"/>
          </a:p>
        </p:txBody>
      </p:sp>
      <p:sp>
        <p:nvSpPr>
          <p:cNvPr id="11" name="Espace réservé du pied de page 4">
            <a:extLst>
              <a:ext uri="{FF2B5EF4-FFF2-40B4-BE49-F238E27FC236}">
                <a16:creationId xmlns:a16="http://schemas.microsoft.com/office/drawing/2014/main" id="{ADFD6349-D294-ECB1-4237-682F34CFF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Réunion parents – professeurs: 1</a:t>
            </a:r>
            <a:r>
              <a:rPr lang="fr-FR" baseline="30000" dirty="0"/>
              <a:t>ère</a:t>
            </a:r>
            <a:r>
              <a:rPr lang="fr-FR" dirty="0"/>
              <a:t>, spécialité NSI </a:t>
            </a:r>
          </a:p>
        </p:txBody>
      </p:sp>
      <p:sp>
        <p:nvSpPr>
          <p:cNvPr id="12" name="Espace réservé du numéro de diapositive 5">
            <a:extLst>
              <a:ext uri="{FF2B5EF4-FFF2-40B4-BE49-F238E27FC236}">
                <a16:creationId xmlns:a16="http://schemas.microsoft.com/office/drawing/2014/main" id="{6C8228D6-73DC-4105-C9BE-CCFBA3B62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9B391D9B-C2E9-9047-968A-3DB730EF426E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85422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4801F27-C847-4548-9D79-F3375C8A2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D4BFDAA-5D8F-0648-9BAF-6F4FADF3A9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265244C-5C1B-BC40-93B2-3C2546678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0159-02DE-024B-9E25-7A1D9824DB8F}" type="datetimeFigureOut">
              <a:rPr lang="fr-FR" smtClean="0"/>
              <a:t>12/09/2023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7C57993-3541-5845-A4A6-DEC46DC9E4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CB8B972-4EF9-104E-966D-74A054C33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1D9B-C2E9-9047-968A-3DB730EF426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12990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32AC5D0-1D54-7242-99C8-D7D38A59AD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3B37541-2E72-0A46-9AEB-129BEB658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207728C-C1D3-D345-82EE-D1706A4DC2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0159-02DE-024B-9E25-7A1D9824DB8F}" type="datetimeFigureOut">
              <a:rPr lang="fr-FR" smtClean="0"/>
              <a:t>12/09/2023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3F524EF-7CB1-084E-BC11-27B3E67E9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A60F5F7-2686-4A49-B677-54E924DBD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1D9B-C2E9-9047-968A-3DB730EF426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0534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Titre B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Freeform 7">
            <a:extLst>
              <a:ext uri="{FF2B5EF4-FFF2-40B4-BE49-F238E27FC236}">
                <a16:creationId xmlns:a16="http://schemas.microsoft.com/office/drawing/2014/main" id="{83EF0D27-A350-2947-8DA6-E91AC1B69B96}"/>
              </a:ext>
            </a:extLst>
          </p:cNvPr>
          <p:cNvSpPr>
            <a:spLocks/>
          </p:cNvSpPr>
          <p:nvPr userDrawn="1"/>
        </p:nvSpPr>
        <p:spPr bwMode="auto">
          <a:xfrm>
            <a:off x="9841210" y="5696448"/>
            <a:ext cx="1141558" cy="946042"/>
          </a:xfrm>
          <a:custGeom>
            <a:avLst/>
            <a:gdLst>
              <a:gd name="T0" fmla="*/ 566 w 632"/>
              <a:gd name="T1" fmla="*/ 398 h 524"/>
              <a:gd name="T2" fmla="*/ 486 w 632"/>
              <a:gd name="T3" fmla="*/ 67 h 524"/>
              <a:gd name="T4" fmla="*/ 157 w 632"/>
              <a:gd name="T5" fmla="*/ 155 h 524"/>
              <a:gd name="T6" fmla="*/ 0 w 632"/>
              <a:gd name="T7" fmla="*/ 351 h 524"/>
              <a:gd name="T8" fmla="*/ 478 w 632"/>
              <a:gd name="T9" fmla="*/ 524 h 524"/>
              <a:gd name="T10" fmla="*/ 566 w 632"/>
              <a:gd name="T11" fmla="*/ 398 h 5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32" h="524">
                <a:moveTo>
                  <a:pt x="566" y="398"/>
                </a:moveTo>
                <a:cubicBezTo>
                  <a:pt x="632" y="298"/>
                  <a:pt x="601" y="133"/>
                  <a:pt x="486" y="67"/>
                </a:cubicBezTo>
                <a:cubicBezTo>
                  <a:pt x="371" y="0"/>
                  <a:pt x="228" y="40"/>
                  <a:pt x="157" y="155"/>
                </a:cubicBezTo>
                <a:cubicBezTo>
                  <a:pt x="157" y="155"/>
                  <a:pt x="80" y="267"/>
                  <a:pt x="0" y="351"/>
                </a:cubicBezTo>
                <a:cubicBezTo>
                  <a:pt x="137" y="458"/>
                  <a:pt x="303" y="518"/>
                  <a:pt x="478" y="524"/>
                </a:cubicBezTo>
                <a:cubicBezTo>
                  <a:pt x="528" y="455"/>
                  <a:pt x="566" y="398"/>
                  <a:pt x="566" y="398"/>
                </a:cubicBezTo>
                <a:close/>
              </a:path>
            </a:pathLst>
          </a:custGeom>
          <a:solidFill>
            <a:schemeClr val="bg1">
              <a:lumMod val="95000"/>
              <a:alpha val="2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 sz="2400"/>
          </a:p>
        </p:txBody>
      </p:sp>
      <p:sp>
        <p:nvSpPr>
          <p:cNvPr id="85" name="Shape 10">
            <a:extLst>
              <a:ext uri="{FF2B5EF4-FFF2-40B4-BE49-F238E27FC236}">
                <a16:creationId xmlns:a16="http://schemas.microsoft.com/office/drawing/2014/main" id="{AB6FCC48-C492-5E47-BFFB-5C28B12E039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253999" y="2372883"/>
            <a:ext cx="8970460" cy="1546399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Cabin Condensed"/>
              <a:defRPr sz="5867" cap="none" baseline="0">
                <a:solidFill>
                  <a:schemeClr val="bg1"/>
                </a:solidFill>
                <a:effectLst/>
                <a:latin typeface="Geomanist Bold" panose="02000503000000020004" pitchFamily="50" charset="0"/>
                <a:ea typeface="Geomanist Bold" panose="02000503000000020004" pitchFamily="50" charset="0"/>
                <a:cs typeface="Geomanist Bold" panose="02000503000000020004" pitchFamily="50" charset="0"/>
                <a:sym typeface="Cabin Condensed"/>
              </a:defRPr>
            </a:lvl1pPr>
            <a:lvl2pPr lvl="1" algn="l">
              <a:spcBef>
                <a:spcPts val="0"/>
              </a:spcBef>
              <a:buClr>
                <a:srgbClr val="FFFFFF"/>
              </a:buClr>
              <a:buSzPct val="100000"/>
              <a:buFont typeface="Cabin Condensed"/>
              <a:defRPr sz="8000">
                <a:solidFill>
                  <a:srgbClr val="FFFFFF"/>
                </a:solidFill>
                <a:latin typeface="Cabin Condensed"/>
                <a:ea typeface="Cabin Condensed"/>
                <a:cs typeface="Cabin Condensed"/>
                <a:sym typeface="Cabin Condensed"/>
              </a:defRPr>
            </a:lvl2pPr>
            <a:lvl3pPr lvl="2" algn="l">
              <a:spcBef>
                <a:spcPts val="0"/>
              </a:spcBef>
              <a:buClr>
                <a:srgbClr val="FFFFFF"/>
              </a:buClr>
              <a:buSzPct val="100000"/>
              <a:buFont typeface="Cabin Condensed"/>
              <a:defRPr sz="8000">
                <a:solidFill>
                  <a:srgbClr val="FFFFFF"/>
                </a:solidFill>
                <a:latin typeface="Cabin Condensed"/>
                <a:ea typeface="Cabin Condensed"/>
                <a:cs typeface="Cabin Condensed"/>
                <a:sym typeface="Cabin Condensed"/>
              </a:defRPr>
            </a:lvl3pPr>
            <a:lvl4pPr lvl="3" algn="l">
              <a:spcBef>
                <a:spcPts val="0"/>
              </a:spcBef>
              <a:buClr>
                <a:srgbClr val="FFFFFF"/>
              </a:buClr>
              <a:buSzPct val="100000"/>
              <a:buFont typeface="Cabin Condensed"/>
              <a:defRPr sz="8000">
                <a:solidFill>
                  <a:srgbClr val="FFFFFF"/>
                </a:solidFill>
                <a:latin typeface="Cabin Condensed"/>
                <a:ea typeface="Cabin Condensed"/>
                <a:cs typeface="Cabin Condensed"/>
                <a:sym typeface="Cabin Condensed"/>
              </a:defRPr>
            </a:lvl4pPr>
            <a:lvl5pPr lvl="4" algn="l">
              <a:spcBef>
                <a:spcPts val="0"/>
              </a:spcBef>
              <a:buClr>
                <a:srgbClr val="FFFFFF"/>
              </a:buClr>
              <a:buSzPct val="100000"/>
              <a:buFont typeface="Cabin Condensed"/>
              <a:defRPr sz="8000">
                <a:solidFill>
                  <a:srgbClr val="FFFFFF"/>
                </a:solidFill>
                <a:latin typeface="Cabin Condensed"/>
                <a:ea typeface="Cabin Condensed"/>
                <a:cs typeface="Cabin Condensed"/>
                <a:sym typeface="Cabin Condensed"/>
              </a:defRPr>
            </a:lvl5pPr>
            <a:lvl6pPr lvl="5" algn="l">
              <a:spcBef>
                <a:spcPts val="0"/>
              </a:spcBef>
              <a:buClr>
                <a:srgbClr val="FFFFFF"/>
              </a:buClr>
              <a:buSzPct val="100000"/>
              <a:buFont typeface="Cabin Condensed"/>
              <a:defRPr sz="8000">
                <a:solidFill>
                  <a:srgbClr val="FFFFFF"/>
                </a:solidFill>
                <a:latin typeface="Cabin Condensed"/>
                <a:ea typeface="Cabin Condensed"/>
                <a:cs typeface="Cabin Condensed"/>
                <a:sym typeface="Cabin Condensed"/>
              </a:defRPr>
            </a:lvl6pPr>
            <a:lvl7pPr lvl="6" algn="l">
              <a:spcBef>
                <a:spcPts val="0"/>
              </a:spcBef>
              <a:buClr>
                <a:srgbClr val="FFFFFF"/>
              </a:buClr>
              <a:buSzPct val="100000"/>
              <a:buFont typeface="Cabin Condensed"/>
              <a:defRPr sz="8000">
                <a:solidFill>
                  <a:srgbClr val="FFFFFF"/>
                </a:solidFill>
                <a:latin typeface="Cabin Condensed"/>
                <a:ea typeface="Cabin Condensed"/>
                <a:cs typeface="Cabin Condensed"/>
                <a:sym typeface="Cabin Condensed"/>
              </a:defRPr>
            </a:lvl7pPr>
            <a:lvl8pPr lvl="7" algn="l">
              <a:spcBef>
                <a:spcPts val="0"/>
              </a:spcBef>
              <a:buClr>
                <a:srgbClr val="FFFFFF"/>
              </a:buClr>
              <a:buSzPct val="100000"/>
              <a:buFont typeface="Cabin Condensed"/>
              <a:defRPr sz="8000">
                <a:solidFill>
                  <a:srgbClr val="FFFFFF"/>
                </a:solidFill>
                <a:latin typeface="Cabin Condensed"/>
                <a:ea typeface="Cabin Condensed"/>
                <a:cs typeface="Cabin Condensed"/>
                <a:sym typeface="Cabin Condensed"/>
              </a:defRPr>
            </a:lvl8pPr>
            <a:lvl9pPr lvl="8" algn="l">
              <a:spcBef>
                <a:spcPts val="0"/>
              </a:spcBef>
              <a:buClr>
                <a:srgbClr val="FFFFFF"/>
              </a:buClr>
              <a:buSzPct val="100000"/>
              <a:buFont typeface="Cabin Condensed"/>
              <a:defRPr sz="8000">
                <a:solidFill>
                  <a:srgbClr val="FFFFFF"/>
                </a:solidFill>
                <a:latin typeface="Cabin Condensed"/>
                <a:ea typeface="Cabin Condensed"/>
                <a:cs typeface="Cabin Condensed"/>
                <a:sym typeface="Cabin Condensed"/>
              </a:defRPr>
            </a:lvl9pPr>
          </a:lstStyle>
          <a:p>
            <a:r>
              <a:rPr lang="fr-FR" dirty="0"/>
              <a:t>Modifiez le style du titre</a:t>
            </a:r>
            <a:endParaRPr dirty="0"/>
          </a:p>
        </p:txBody>
      </p:sp>
      <p:sp>
        <p:nvSpPr>
          <p:cNvPr id="86" name="Espace réservé du texte 52">
            <a:extLst>
              <a:ext uri="{FF2B5EF4-FFF2-40B4-BE49-F238E27FC236}">
                <a16:creationId xmlns:a16="http://schemas.microsoft.com/office/drawing/2014/main" id="{E73A74D0-374F-CE45-A771-D47EE98D6AB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53999" y="4088685"/>
            <a:ext cx="8970460" cy="4431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3200" b="0" cap="none" baseline="0">
                <a:solidFill>
                  <a:schemeClr val="bg1"/>
                </a:solidFill>
                <a:effectLst/>
                <a:latin typeface="Geomanist" panose="02000503000000020004" pitchFamily="50" charset="0"/>
              </a:defRPr>
            </a:lvl1pPr>
            <a:lvl2pPr marL="609585" indent="0">
              <a:buNone/>
              <a:defRPr sz="1600" b="0">
                <a:solidFill>
                  <a:schemeClr val="bg1"/>
                </a:solidFill>
              </a:defRPr>
            </a:lvl2pPr>
            <a:lvl3pPr marL="1219170" indent="0">
              <a:buNone/>
              <a:defRPr sz="1600" b="0">
                <a:solidFill>
                  <a:schemeClr val="bg1"/>
                </a:solidFill>
              </a:defRPr>
            </a:lvl3pPr>
            <a:lvl4pPr marL="1828754" indent="0">
              <a:buNone/>
              <a:defRPr sz="1600" b="0">
                <a:solidFill>
                  <a:schemeClr val="bg1"/>
                </a:solidFill>
              </a:defRPr>
            </a:lvl4pPr>
            <a:lvl5pPr marL="2438339" indent="0">
              <a:buNone/>
              <a:defRPr sz="16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fr-FR" cap="all" baseline="0" dirty="0"/>
              <a:t>Sous-titre</a:t>
            </a:r>
            <a:endParaRPr lang="fr-FR" dirty="0"/>
          </a:p>
        </p:txBody>
      </p:sp>
      <p:sp>
        <p:nvSpPr>
          <p:cNvPr id="87" name="Espace réservé du texte 52">
            <a:extLst>
              <a:ext uri="{FF2B5EF4-FFF2-40B4-BE49-F238E27FC236}">
                <a16:creationId xmlns:a16="http://schemas.microsoft.com/office/drawing/2014/main" id="{3A4E15EE-AF98-7745-B4DC-17872BBC7E9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264352" y="683232"/>
            <a:ext cx="2688299" cy="432048"/>
          </a:xfrm>
        </p:spPr>
        <p:txBody>
          <a:bodyPr lIns="0" tIns="0" rIns="0" bIns="0" anchor="ctr" anchorCtr="0"/>
          <a:lstStyle>
            <a:lvl1pPr marL="0" indent="0" algn="r">
              <a:buNone/>
              <a:defRPr sz="1600" b="0">
                <a:solidFill>
                  <a:schemeClr val="bg1"/>
                </a:solidFill>
                <a:latin typeface="Arial Narrow" panose="020B0606020202030204" pitchFamily="34" charset="0"/>
              </a:defRPr>
            </a:lvl1pPr>
            <a:lvl2pPr marL="609585" indent="0">
              <a:buNone/>
              <a:defRPr sz="1600" b="0">
                <a:solidFill>
                  <a:schemeClr val="bg1"/>
                </a:solidFill>
              </a:defRPr>
            </a:lvl2pPr>
            <a:lvl3pPr marL="1219170" indent="0">
              <a:buNone/>
              <a:defRPr sz="1600" b="0">
                <a:solidFill>
                  <a:schemeClr val="bg1"/>
                </a:solidFill>
              </a:defRPr>
            </a:lvl3pPr>
            <a:lvl4pPr marL="1828754" indent="0">
              <a:buNone/>
              <a:defRPr sz="1600" b="0">
                <a:solidFill>
                  <a:schemeClr val="bg1"/>
                </a:solidFill>
              </a:defRPr>
            </a:lvl4pPr>
            <a:lvl5pPr marL="2438339" indent="0">
              <a:buNone/>
              <a:defRPr sz="1600" b="0">
                <a:solidFill>
                  <a:schemeClr val="bg1"/>
                </a:solidFill>
              </a:defRPr>
            </a:lvl5pPr>
          </a:lstStyle>
          <a:p>
            <a:pPr>
              <a:defRPr/>
            </a:pPr>
            <a:r>
              <a:rPr lang="fr-FR" dirty="0"/>
              <a:t>NOM DE L’EMETTEUR</a:t>
            </a:r>
          </a:p>
        </p:txBody>
      </p:sp>
      <p:sp>
        <p:nvSpPr>
          <p:cNvPr id="88" name="Espace réservé du texte 52">
            <a:extLst>
              <a:ext uri="{FF2B5EF4-FFF2-40B4-BE49-F238E27FC236}">
                <a16:creationId xmlns:a16="http://schemas.microsoft.com/office/drawing/2014/main" id="{865EA6CD-7DDE-6947-B033-B40F7F109D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 rot="16200000">
            <a:off x="-835712" y="4753588"/>
            <a:ext cx="2688299" cy="240027"/>
          </a:xfrm>
        </p:spPr>
        <p:txBody>
          <a:bodyPr lIns="0" tIns="0" rIns="0" bIns="0" anchor="ctr" anchorCtr="0">
            <a:normAutofit/>
          </a:bodyPr>
          <a:lstStyle>
            <a:lvl1pPr marL="0" indent="0" algn="l">
              <a:buNone/>
              <a:defRPr sz="1200" b="0" baseline="0">
                <a:solidFill>
                  <a:schemeClr val="bg1"/>
                </a:solidFill>
                <a:latin typeface="+mj-lt"/>
              </a:defRPr>
            </a:lvl1pPr>
            <a:lvl2pPr marL="609585" indent="0">
              <a:buNone/>
              <a:defRPr sz="1600" b="0">
                <a:solidFill>
                  <a:schemeClr val="bg1"/>
                </a:solidFill>
              </a:defRPr>
            </a:lvl2pPr>
            <a:lvl3pPr marL="1219170" indent="0">
              <a:buNone/>
              <a:defRPr sz="1600" b="0">
                <a:solidFill>
                  <a:schemeClr val="bg1"/>
                </a:solidFill>
              </a:defRPr>
            </a:lvl3pPr>
            <a:lvl4pPr marL="1828754" indent="0">
              <a:buNone/>
              <a:defRPr sz="1600" b="0">
                <a:solidFill>
                  <a:schemeClr val="bg1"/>
                </a:solidFill>
              </a:defRPr>
            </a:lvl4pPr>
            <a:lvl5pPr marL="2438339" indent="0">
              <a:buNone/>
              <a:defRPr sz="1600" b="0">
                <a:solidFill>
                  <a:schemeClr val="bg1"/>
                </a:solidFill>
              </a:defRPr>
            </a:lvl5pPr>
          </a:lstStyle>
          <a:p>
            <a:pPr>
              <a:defRPr/>
            </a:pPr>
            <a:r>
              <a:rPr lang="fr-FR" dirty="0"/>
              <a:t>Date de la publication</a:t>
            </a:r>
          </a:p>
        </p:txBody>
      </p:sp>
      <p:sp>
        <p:nvSpPr>
          <p:cNvPr id="89" name="Ellipse 88">
            <a:extLst>
              <a:ext uri="{FF2B5EF4-FFF2-40B4-BE49-F238E27FC236}">
                <a16:creationId xmlns:a16="http://schemas.microsoft.com/office/drawing/2014/main" id="{4A3C82EA-BDCF-D441-AE54-F9E4F38A9B4D}"/>
              </a:ext>
            </a:extLst>
          </p:cNvPr>
          <p:cNvSpPr/>
          <p:nvPr userDrawn="1"/>
        </p:nvSpPr>
        <p:spPr>
          <a:xfrm>
            <a:off x="460431" y="6271291"/>
            <a:ext cx="96011" cy="9601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2400">
              <a:solidFill>
                <a:schemeClr val="bg1"/>
              </a:solidFill>
            </a:endParaRPr>
          </a:p>
        </p:txBody>
      </p:sp>
      <p:grpSp>
        <p:nvGrpSpPr>
          <p:cNvPr id="90" name="Groupe 89">
            <a:extLst>
              <a:ext uri="{FF2B5EF4-FFF2-40B4-BE49-F238E27FC236}">
                <a16:creationId xmlns:a16="http://schemas.microsoft.com/office/drawing/2014/main" id="{AFE4B3F9-52DC-8643-8B4D-A6CF03D576C2}"/>
              </a:ext>
            </a:extLst>
          </p:cNvPr>
          <p:cNvGrpSpPr/>
          <p:nvPr userDrawn="1"/>
        </p:nvGrpSpPr>
        <p:grpSpPr>
          <a:xfrm>
            <a:off x="385236" y="584201"/>
            <a:ext cx="5712881" cy="592667"/>
            <a:chOff x="288926" y="438151"/>
            <a:chExt cx="4284661" cy="444500"/>
          </a:xfrm>
          <a:solidFill>
            <a:schemeClr val="bg1"/>
          </a:solidFill>
        </p:grpSpPr>
        <p:sp>
          <p:nvSpPr>
            <p:cNvPr id="91" name="Freeform 5">
              <a:extLst>
                <a:ext uri="{FF2B5EF4-FFF2-40B4-BE49-F238E27FC236}">
                  <a16:creationId xmlns:a16="http://schemas.microsoft.com/office/drawing/2014/main" id="{91B28AC4-9AB0-CA4A-8577-9AF0F73E0B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450975" y="541338"/>
              <a:ext cx="377825" cy="282575"/>
            </a:xfrm>
            <a:custGeom>
              <a:avLst/>
              <a:gdLst>
                <a:gd name="T0" fmla="*/ 180 w 194"/>
                <a:gd name="T1" fmla="*/ 144 h 144"/>
                <a:gd name="T2" fmla="*/ 180 w 194"/>
                <a:gd name="T3" fmla="*/ 59 h 144"/>
                <a:gd name="T4" fmla="*/ 144 w 194"/>
                <a:gd name="T5" fmla="*/ 13 h 144"/>
                <a:gd name="T6" fmla="*/ 104 w 194"/>
                <a:gd name="T7" fmla="*/ 60 h 144"/>
                <a:gd name="T8" fmla="*/ 104 w 194"/>
                <a:gd name="T9" fmla="*/ 144 h 144"/>
                <a:gd name="T10" fmla="*/ 90 w 194"/>
                <a:gd name="T11" fmla="*/ 144 h 144"/>
                <a:gd name="T12" fmla="*/ 90 w 194"/>
                <a:gd name="T13" fmla="*/ 54 h 144"/>
                <a:gd name="T14" fmla="*/ 53 w 194"/>
                <a:gd name="T15" fmla="*/ 13 h 144"/>
                <a:gd name="T16" fmla="*/ 14 w 194"/>
                <a:gd name="T17" fmla="*/ 59 h 144"/>
                <a:gd name="T18" fmla="*/ 14 w 194"/>
                <a:gd name="T19" fmla="*/ 144 h 144"/>
                <a:gd name="T20" fmla="*/ 0 w 194"/>
                <a:gd name="T21" fmla="*/ 144 h 144"/>
                <a:gd name="T22" fmla="*/ 0 w 194"/>
                <a:gd name="T23" fmla="*/ 4 h 144"/>
                <a:gd name="T24" fmla="*/ 14 w 194"/>
                <a:gd name="T25" fmla="*/ 4 h 144"/>
                <a:gd name="T26" fmla="*/ 14 w 194"/>
                <a:gd name="T27" fmla="*/ 26 h 144"/>
                <a:gd name="T28" fmla="*/ 55 w 194"/>
                <a:gd name="T29" fmla="*/ 0 h 144"/>
                <a:gd name="T30" fmla="*/ 99 w 194"/>
                <a:gd name="T31" fmla="*/ 28 h 144"/>
                <a:gd name="T32" fmla="*/ 145 w 194"/>
                <a:gd name="T33" fmla="*/ 0 h 144"/>
                <a:gd name="T34" fmla="*/ 194 w 194"/>
                <a:gd name="T35" fmla="*/ 54 h 144"/>
                <a:gd name="T36" fmla="*/ 194 w 194"/>
                <a:gd name="T37" fmla="*/ 144 h 144"/>
                <a:gd name="T38" fmla="*/ 180 w 194"/>
                <a:gd name="T3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4" h="144">
                  <a:moveTo>
                    <a:pt x="180" y="144"/>
                  </a:moveTo>
                  <a:cubicBezTo>
                    <a:pt x="180" y="59"/>
                    <a:pt x="180" y="59"/>
                    <a:pt x="180" y="59"/>
                  </a:cubicBezTo>
                  <a:cubicBezTo>
                    <a:pt x="180" y="28"/>
                    <a:pt x="168" y="13"/>
                    <a:pt x="144" y="13"/>
                  </a:cubicBezTo>
                  <a:cubicBezTo>
                    <a:pt x="121" y="13"/>
                    <a:pt x="104" y="29"/>
                    <a:pt x="104" y="60"/>
                  </a:cubicBezTo>
                  <a:cubicBezTo>
                    <a:pt x="104" y="144"/>
                    <a:pt x="104" y="144"/>
                    <a:pt x="104" y="144"/>
                  </a:cubicBezTo>
                  <a:cubicBezTo>
                    <a:pt x="90" y="144"/>
                    <a:pt x="90" y="144"/>
                    <a:pt x="90" y="144"/>
                  </a:cubicBezTo>
                  <a:cubicBezTo>
                    <a:pt x="90" y="54"/>
                    <a:pt x="90" y="54"/>
                    <a:pt x="90" y="54"/>
                  </a:cubicBezTo>
                  <a:cubicBezTo>
                    <a:pt x="90" y="28"/>
                    <a:pt x="76" y="13"/>
                    <a:pt x="53" y="13"/>
                  </a:cubicBezTo>
                  <a:cubicBezTo>
                    <a:pt x="32" y="13"/>
                    <a:pt x="14" y="31"/>
                    <a:pt x="14" y="59"/>
                  </a:cubicBezTo>
                  <a:cubicBezTo>
                    <a:pt x="14" y="144"/>
                    <a:pt x="14" y="144"/>
                    <a:pt x="14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9" y="13"/>
                    <a:pt x="35" y="0"/>
                    <a:pt x="55" y="0"/>
                  </a:cubicBezTo>
                  <a:cubicBezTo>
                    <a:pt x="77" y="0"/>
                    <a:pt x="93" y="12"/>
                    <a:pt x="99" y="28"/>
                  </a:cubicBezTo>
                  <a:cubicBezTo>
                    <a:pt x="107" y="10"/>
                    <a:pt x="125" y="0"/>
                    <a:pt x="145" y="0"/>
                  </a:cubicBezTo>
                  <a:cubicBezTo>
                    <a:pt x="176" y="0"/>
                    <a:pt x="194" y="23"/>
                    <a:pt x="194" y="54"/>
                  </a:cubicBezTo>
                  <a:cubicBezTo>
                    <a:pt x="194" y="144"/>
                    <a:pt x="194" y="144"/>
                    <a:pt x="194" y="144"/>
                  </a:cubicBezTo>
                  <a:lnTo>
                    <a:pt x="18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92" name="Freeform 6">
              <a:extLst>
                <a:ext uri="{FF2B5EF4-FFF2-40B4-BE49-F238E27FC236}">
                  <a16:creationId xmlns:a16="http://schemas.microsoft.com/office/drawing/2014/main" id="{0C5BD5CF-FECD-D148-BEC3-86298979C7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889125" y="541338"/>
              <a:ext cx="374650" cy="282575"/>
            </a:xfrm>
            <a:custGeom>
              <a:avLst/>
              <a:gdLst>
                <a:gd name="T0" fmla="*/ 180 w 193"/>
                <a:gd name="T1" fmla="*/ 144 h 144"/>
                <a:gd name="T2" fmla="*/ 180 w 193"/>
                <a:gd name="T3" fmla="*/ 59 h 144"/>
                <a:gd name="T4" fmla="*/ 143 w 193"/>
                <a:gd name="T5" fmla="*/ 13 h 144"/>
                <a:gd name="T6" fmla="*/ 103 w 193"/>
                <a:gd name="T7" fmla="*/ 60 h 144"/>
                <a:gd name="T8" fmla="*/ 103 w 193"/>
                <a:gd name="T9" fmla="*/ 144 h 144"/>
                <a:gd name="T10" fmla="*/ 90 w 193"/>
                <a:gd name="T11" fmla="*/ 144 h 144"/>
                <a:gd name="T12" fmla="*/ 90 w 193"/>
                <a:gd name="T13" fmla="*/ 54 h 144"/>
                <a:gd name="T14" fmla="*/ 53 w 193"/>
                <a:gd name="T15" fmla="*/ 13 h 144"/>
                <a:gd name="T16" fmla="*/ 13 w 193"/>
                <a:gd name="T17" fmla="*/ 59 h 144"/>
                <a:gd name="T18" fmla="*/ 13 w 193"/>
                <a:gd name="T19" fmla="*/ 144 h 144"/>
                <a:gd name="T20" fmla="*/ 0 w 193"/>
                <a:gd name="T21" fmla="*/ 144 h 144"/>
                <a:gd name="T22" fmla="*/ 0 w 193"/>
                <a:gd name="T23" fmla="*/ 4 h 144"/>
                <a:gd name="T24" fmla="*/ 13 w 193"/>
                <a:gd name="T25" fmla="*/ 4 h 144"/>
                <a:gd name="T26" fmla="*/ 13 w 193"/>
                <a:gd name="T27" fmla="*/ 26 h 144"/>
                <a:gd name="T28" fmla="*/ 54 w 193"/>
                <a:gd name="T29" fmla="*/ 0 h 144"/>
                <a:gd name="T30" fmla="*/ 98 w 193"/>
                <a:gd name="T31" fmla="*/ 28 h 144"/>
                <a:gd name="T32" fmla="*/ 145 w 193"/>
                <a:gd name="T33" fmla="*/ 0 h 144"/>
                <a:gd name="T34" fmla="*/ 193 w 193"/>
                <a:gd name="T35" fmla="*/ 54 h 144"/>
                <a:gd name="T36" fmla="*/ 193 w 193"/>
                <a:gd name="T37" fmla="*/ 144 h 144"/>
                <a:gd name="T38" fmla="*/ 180 w 193"/>
                <a:gd name="T3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3" h="144">
                  <a:moveTo>
                    <a:pt x="180" y="144"/>
                  </a:moveTo>
                  <a:cubicBezTo>
                    <a:pt x="180" y="59"/>
                    <a:pt x="180" y="59"/>
                    <a:pt x="180" y="59"/>
                  </a:cubicBezTo>
                  <a:cubicBezTo>
                    <a:pt x="180" y="28"/>
                    <a:pt x="167" y="13"/>
                    <a:pt x="143" y="13"/>
                  </a:cubicBezTo>
                  <a:cubicBezTo>
                    <a:pt x="121" y="13"/>
                    <a:pt x="103" y="29"/>
                    <a:pt x="103" y="60"/>
                  </a:cubicBezTo>
                  <a:cubicBezTo>
                    <a:pt x="103" y="144"/>
                    <a:pt x="103" y="144"/>
                    <a:pt x="103" y="144"/>
                  </a:cubicBezTo>
                  <a:cubicBezTo>
                    <a:pt x="90" y="144"/>
                    <a:pt x="90" y="144"/>
                    <a:pt x="90" y="144"/>
                  </a:cubicBezTo>
                  <a:cubicBezTo>
                    <a:pt x="90" y="54"/>
                    <a:pt x="90" y="54"/>
                    <a:pt x="90" y="54"/>
                  </a:cubicBezTo>
                  <a:cubicBezTo>
                    <a:pt x="90" y="28"/>
                    <a:pt x="75" y="13"/>
                    <a:pt x="53" y="13"/>
                  </a:cubicBezTo>
                  <a:cubicBezTo>
                    <a:pt x="31" y="13"/>
                    <a:pt x="13" y="31"/>
                    <a:pt x="13" y="59"/>
                  </a:cubicBezTo>
                  <a:cubicBezTo>
                    <a:pt x="13" y="144"/>
                    <a:pt x="13" y="144"/>
                    <a:pt x="13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9" y="13"/>
                    <a:pt x="35" y="0"/>
                    <a:pt x="54" y="0"/>
                  </a:cubicBezTo>
                  <a:cubicBezTo>
                    <a:pt x="77" y="0"/>
                    <a:pt x="92" y="12"/>
                    <a:pt x="98" y="28"/>
                  </a:cubicBezTo>
                  <a:cubicBezTo>
                    <a:pt x="107" y="10"/>
                    <a:pt x="124" y="0"/>
                    <a:pt x="145" y="0"/>
                  </a:cubicBezTo>
                  <a:cubicBezTo>
                    <a:pt x="176" y="0"/>
                    <a:pt x="193" y="23"/>
                    <a:pt x="193" y="54"/>
                  </a:cubicBezTo>
                  <a:cubicBezTo>
                    <a:pt x="193" y="144"/>
                    <a:pt x="193" y="144"/>
                    <a:pt x="193" y="144"/>
                  </a:cubicBezTo>
                  <a:lnTo>
                    <a:pt x="180" y="1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93" name="Freeform 7">
              <a:extLst>
                <a:ext uri="{FF2B5EF4-FFF2-40B4-BE49-F238E27FC236}">
                  <a16:creationId xmlns:a16="http://schemas.microsoft.com/office/drawing/2014/main" id="{4F0309B9-38B9-C846-BF7D-68619FF975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320925" y="547688"/>
              <a:ext cx="207962" cy="280988"/>
            </a:xfrm>
            <a:custGeom>
              <a:avLst/>
              <a:gdLst>
                <a:gd name="T0" fmla="*/ 0 w 107"/>
                <a:gd name="T1" fmla="*/ 91 h 143"/>
                <a:gd name="T2" fmla="*/ 0 w 107"/>
                <a:gd name="T3" fmla="*/ 0 h 143"/>
                <a:gd name="T4" fmla="*/ 13 w 107"/>
                <a:gd name="T5" fmla="*/ 0 h 143"/>
                <a:gd name="T6" fmla="*/ 13 w 107"/>
                <a:gd name="T7" fmla="*/ 90 h 143"/>
                <a:gd name="T8" fmla="*/ 51 w 107"/>
                <a:gd name="T9" fmla="*/ 131 h 143"/>
                <a:gd name="T10" fmla="*/ 93 w 107"/>
                <a:gd name="T11" fmla="*/ 85 h 143"/>
                <a:gd name="T12" fmla="*/ 93 w 107"/>
                <a:gd name="T13" fmla="*/ 0 h 143"/>
                <a:gd name="T14" fmla="*/ 107 w 107"/>
                <a:gd name="T15" fmla="*/ 0 h 143"/>
                <a:gd name="T16" fmla="*/ 107 w 107"/>
                <a:gd name="T17" fmla="*/ 140 h 143"/>
                <a:gd name="T18" fmla="*/ 93 w 107"/>
                <a:gd name="T19" fmla="*/ 140 h 143"/>
                <a:gd name="T20" fmla="*/ 93 w 107"/>
                <a:gd name="T21" fmla="*/ 118 h 143"/>
                <a:gd name="T22" fmla="*/ 49 w 107"/>
                <a:gd name="T23" fmla="*/ 143 h 143"/>
                <a:gd name="T24" fmla="*/ 0 w 107"/>
                <a:gd name="T25" fmla="*/ 91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" h="143">
                  <a:moveTo>
                    <a:pt x="0" y="9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3" y="90"/>
                    <a:pt x="13" y="90"/>
                    <a:pt x="13" y="90"/>
                  </a:cubicBezTo>
                  <a:cubicBezTo>
                    <a:pt x="13" y="115"/>
                    <a:pt x="29" y="131"/>
                    <a:pt x="51" y="131"/>
                  </a:cubicBezTo>
                  <a:cubicBezTo>
                    <a:pt x="76" y="131"/>
                    <a:pt x="93" y="113"/>
                    <a:pt x="93" y="85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93" y="140"/>
                    <a:pt x="93" y="140"/>
                    <a:pt x="93" y="140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86" y="132"/>
                    <a:pt x="69" y="143"/>
                    <a:pt x="49" y="143"/>
                  </a:cubicBezTo>
                  <a:cubicBezTo>
                    <a:pt x="21" y="143"/>
                    <a:pt x="0" y="123"/>
                    <a:pt x="0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94" name="Freeform 8">
              <a:extLst>
                <a:ext uri="{FF2B5EF4-FFF2-40B4-BE49-F238E27FC236}">
                  <a16:creationId xmlns:a16="http://schemas.microsoft.com/office/drawing/2014/main" id="{647358AD-AFAA-EB47-AFAB-A7B0101BFE9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589213" y="541338"/>
              <a:ext cx="206375" cy="282575"/>
            </a:xfrm>
            <a:custGeom>
              <a:avLst/>
              <a:gdLst>
                <a:gd name="T0" fmla="*/ 106 w 106"/>
                <a:gd name="T1" fmla="*/ 53 h 144"/>
                <a:gd name="T2" fmla="*/ 106 w 106"/>
                <a:gd name="T3" fmla="*/ 144 h 144"/>
                <a:gd name="T4" fmla="*/ 93 w 106"/>
                <a:gd name="T5" fmla="*/ 144 h 144"/>
                <a:gd name="T6" fmla="*/ 93 w 106"/>
                <a:gd name="T7" fmla="*/ 54 h 144"/>
                <a:gd name="T8" fmla="*/ 55 w 106"/>
                <a:gd name="T9" fmla="*/ 13 h 144"/>
                <a:gd name="T10" fmla="*/ 13 w 106"/>
                <a:gd name="T11" fmla="*/ 58 h 144"/>
                <a:gd name="T12" fmla="*/ 13 w 106"/>
                <a:gd name="T13" fmla="*/ 144 h 144"/>
                <a:gd name="T14" fmla="*/ 0 w 106"/>
                <a:gd name="T15" fmla="*/ 144 h 144"/>
                <a:gd name="T16" fmla="*/ 0 w 106"/>
                <a:gd name="T17" fmla="*/ 4 h 144"/>
                <a:gd name="T18" fmla="*/ 13 w 106"/>
                <a:gd name="T19" fmla="*/ 4 h 144"/>
                <a:gd name="T20" fmla="*/ 13 w 106"/>
                <a:gd name="T21" fmla="*/ 26 h 144"/>
                <a:gd name="T22" fmla="*/ 57 w 106"/>
                <a:gd name="T23" fmla="*/ 0 h 144"/>
                <a:gd name="T24" fmla="*/ 106 w 106"/>
                <a:gd name="T25" fmla="*/ 53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6" h="144">
                  <a:moveTo>
                    <a:pt x="106" y="53"/>
                  </a:moveTo>
                  <a:cubicBezTo>
                    <a:pt x="106" y="144"/>
                    <a:pt x="106" y="144"/>
                    <a:pt x="106" y="144"/>
                  </a:cubicBezTo>
                  <a:cubicBezTo>
                    <a:pt x="93" y="144"/>
                    <a:pt x="93" y="144"/>
                    <a:pt x="93" y="144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3" y="28"/>
                    <a:pt x="77" y="13"/>
                    <a:pt x="55" y="13"/>
                  </a:cubicBezTo>
                  <a:cubicBezTo>
                    <a:pt x="30" y="13"/>
                    <a:pt x="13" y="31"/>
                    <a:pt x="13" y="58"/>
                  </a:cubicBezTo>
                  <a:cubicBezTo>
                    <a:pt x="13" y="144"/>
                    <a:pt x="13" y="144"/>
                    <a:pt x="13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20" y="12"/>
                    <a:pt x="37" y="0"/>
                    <a:pt x="57" y="0"/>
                  </a:cubicBezTo>
                  <a:cubicBezTo>
                    <a:pt x="85" y="0"/>
                    <a:pt x="106" y="20"/>
                    <a:pt x="106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95" name="Freeform 9">
              <a:extLst>
                <a:ext uri="{FF2B5EF4-FFF2-40B4-BE49-F238E27FC236}">
                  <a16:creationId xmlns:a16="http://schemas.microsoft.com/office/drawing/2014/main" id="{FC434EDB-C431-CE4B-A5CA-7B10A0DD224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38450" y="541338"/>
              <a:ext cx="207962" cy="287338"/>
            </a:xfrm>
            <a:custGeom>
              <a:avLst/>
              <a:gdLst>
                <a:gd name="T0" fmla="*/ 53 w 107"/>
                <a:gd name="T1" fmla="*/ 55 h 147"/>
                <a:gd name="T2" fmla="*/ 93 w 107"/>
                <a:gd name="T3" fmla="*/ 70 h 147"/>
                <a:gd name="T4" fmla="*/ 93 w 107"/>
                <a:gd name="T5" fmla="*/ 49 h 147"/>
                <a:gd name="T6" fmla="*/ 55 w 107"/>
                <a:gd name="T7" fmla="*/ 13 h 147"/>
                <a:gd name="T8" fmla="*/ 12 w 107"/>
                <a:gd name="T9" fmla="*/ 26 h 147"/>
                <a:gd name="T10" fmla="*/ 6 w 107"/>
                <a:gd name="T11" fmla="*/ 15 h 147"/>
                <a:gd name="T12" fmla="*/ 56 w 107"/>
                <a:gd name="T13" fmla="*/ 0 h 147"/>
                <a:gd name="T14" fmla="*/ 107 w 107"/>
                <a:gd name="T15" fmla="*/ 50 h 147"/>
                <a:gd name="T16" fmla="*/ 107 w 107"/>
                <a:gd name="T17" fmla="*/ 144 h 147"/>
                <a:gd name="T18" fmla="*/ 96 w 107"/>
                <a:gd name="T19" fmla="*/ 144 h 147"/>
                <a:gd name="T20" fmla="*/ 93 w 107"/>
                <a:gd name="T21" fmla="*/ 131 h 147"/>
                <a:gd name="T22" fmla="*/ 53 w 107"/>
                <a:gd name="T23" fmla="*/ 147 h 147"/>
                <a:gd name="T24" fmla="*/ 0 w 107"/>
                <a:gd name="T25" fmla="*/ 101 h 147"/>
                <a:gd name="T26" fmla="*/ 53 w 107"/>
                <a:gd name="T27" fmla="*/ 55 h 147"/>
                <a:gd name="T28" fmla="*/ 54 w 107"/>
                <a:gd name="T29" fmla="*/ 135 h 147"/>
                <a:gd name="T30" fmla="*/ 94 w 107"/>
                <a:gd name="T31" fmla="*/ 101 h 147"/>
                <a:gd name="T32" fmla="*/ 54 w 107"/>
                <a:gd name="T33" fmla="*/ 68 h 147"/>
                <a:gd name="T34" fmla="*/ 13 w 107"/>
                <a:gd name="T35" fmla="*/ 101 h 147"/>
                <a:gd name="T36" fmla="*/ 54 w 107"/>
                <a:gd name="T37" fmla="*/ 13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7" h="147">
                  <a:moveTo>
                    <a:pt x="53" y="55"/>
                  </a:moveTo>
                  <a:cubicBezTo>
                    <a:pt x="72" y="55"/>
                    <a:pt x="87" y="63"/>
                    <a:pt x="93" y="70"/>
                  </a:cubicBezTo>
                  <a:cubicBezTo>
                    <a:pt x="93" y="49"/>
                    <a:pt x="93" y="49"/>
                    <a:pt x="93" y="49"/>
                  </a:cubicBezTo>
                  <a:cubicBezTo>
                    <a:pt x="93" y="26"/>
                    <a:pt x="78" y="13"/>
                    <a:pt x="55" y="13"/>
                  </a:cubicBezTo>
                  <a:cubicBezTo>
                    <a:pt x="37" y="13"/>
                    <a:pt x="22" y="20"/>
                    <a:pt x="12" y="26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14" y="10"/>
                    <a:pt x="32" y="0"/>
                    <a:pt x="56" y="0"/>
                  </a:cubicBezTo>
                  <a:cubicBezTo>
                    <a:pt x="91" y="0"/>
                    <a:pt x="107" y="21"/>
                    <a:pt x="107" y="50"/>
                  </a:cubicBezTo>
                  <a:cubicBezTo>
                    <a:pt x="107" y="144"/>
                    <a:pt x="107" y="144"/>
                    <a:pt x="107" y="144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93" y="131"/>
                    <a:pt x="93" y="131"/>
                    <a:pt x="93" y="131"/>
                  </a:cubicBezTo>
                  <a:cubicBezTo>
                    <a:pt x="86" y="139"/>
                    <a:pt x="73" y="147"/>
                    <a:pt x="53" y="147"/>
                  </a:cubicBezTo>
                  <a:cubicBezTo>
                    <a:pt x="22" y="147"/>
                    <a:pt x="0" y="127"/>
                    <a:pt x="0" y="101"/>
                  </a:cubicBezTo>
                  <a:cubicBezTo>
                    <a:pt x="0" y="75"/>
                    <a:pt x="22" y="55"/>
                    <a:pt x="53" y="55"/>
                  </a:cubicBezTo>
                  <a:close/>
                  <a:moveTo>
                    <a:pt x="54" y="135"/>
                  </a:moveTo>
                  <a:cubicBezTo>
                    <a:pt x="78" y="135"/>
                    <a:pt x="94" y="120"/>
                    <a:pt x="94" y="101"/>
                  </a:cubicBezTo>
                  <a:cubicBezTo>
                    <a:pt x="94" y="81"/>
                    <a:pt x="78" y="68"/>
                    <a:pt x="54" y="68"/>
                  </a:cubicBezTo>
                  <a:cubicBezTo>
                    <a:pt x="29" y="68"/>
                    <a:pt x="13" y="82"/>
                    <a:pt x="13" y="101"/>
                  </a:cubicBezTo>
                  <a:cubicBezTo>
                    <a:pt x="13" y="119"/>
                    <a:pt x="29" y="135"/>
                    <a:pt x="54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96" name="Freeform 10">
              <a:extLst>
                <a:ext uri="{FF2B5EF4-FFF2-40B4-BE49-F238E27FC236}">
                  <a16:creationId xmlns:a16="http://schemas.microsoft.com/office/drawing/2014/main" id="{262BB3C2-0909-D24D-BEB9-C9FF32262E8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100388" y="547688"/>
              <a:ext cx="207962" cy="280988"/>
            </a:xfrm>
            <a:custGeom>
              <a:avLst/>
              <a:gdLst>
                <a:gd name="T0" fmla="*/ 0 w 107"/>
                <a:gd name="T1" fmla="*/ 91 h 143"/>
                <a:gd name="T2" fmla="*/ 0 w 107"/>
                <a:gd name="T3" fmla="*/ 0 h 143"/>
                <a:gd name="T4" fmla="*/ 14 w 107"/>
                <a:gd name="T5" fmla="*/ 0 h 143"/>
                <a:gd name="T6" fmla="*/ 14 w 107"/>
                <a:gd name="T7" fmla="*/ 90 h 143"/>
                <a:gd name="T8" fmla="*/ 52 w 107"/>
                <a:gd name="T9" fmla="*/ 131 h 143"/>
                <a:gd name="T10" fmla="*/ 94 w 107"/>
                <a:gd name="T11" fmla="*/ 85 h 143"/>
                <a:gd name="T12" fmla="*/ 94 w 107"/>
                <a:gd name="T13" fmla="*/ 0 h 143"/>
                <a:gd name="T14" fmla="*/ 107 w 107"/>
                <a:gd name="T15" fmla="*/ 0 h 143"/>
                <a:gd name="T16" fmla="*/ 107 w 107"/>
                <a:gd name="T17" fmla="*/ 140 h 143"/>
                <a:gd name="T18" fmla="*/ 94 w 107"/>
                <a:gd name="T19" fmla="*/ 140 h 143"/>
                <a:gd name="T20" fmla="*/ 94 w 107"/>
                <a:gd name="T21" fmla="*/ 118 h 143"/>
                <a:gd name="T22" fmla="*/ 50 w 107"/>
                <a:gd name="T23" fmla="*/ 143 h 143"/>
                <a:gd name="T24" fmla="*/ 0 w 107"/>
                <a:gd name="T25" fmla="*/ 91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7" h="143">
                  <a:moveTo>
                    <a:pt x="0" y="9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90"/>
                    <a:pt x="14" y="90"/>
                    <a:pt x="14" y="90"/>
                  </a:cubicBezTo>
                  <a:cubicBezTo>
                    <a:pt x="14" y="115"/>
                    <a:pt x="30" y="131"/>
                    <a:pt x="52" y="131"/>
                  </a:cubicBezTo>
                  <a:cubicBezTo>
                    <a:pt x="76" y="131"/>
                    <a:pt x="94" y="113"/>
                    <a:pt x="94" y="85"/>
                  </a:cubicBezTo>
                  <a:cubicBezTo>
                    <a:pt x="94" y="0"/>
                    <a:pt x="94" y="0"/>
                    <a:pt x="94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94" y="140"/>
                    <a:pt x="94" y="140"/>
                    <a:pt x="94" y="140"/>
                  </a:cubicBezTo>
                  <a:cubicBezTo>
                    <a:pt x="94" y="118"/>
                    <a:pt x="94" y="118"/>
                    <a:pt x="94" y="118"/>
                  </a:cubicBezTo>
                  <a:cubicBezTo>
                    <a:pt x="87" y="132"/>
                    <a:pt x="70" y="143"/>
                    <a:pt x="50" y="143"/>
                  </a:cubicBezTo>
                  <a:cubicBezTo>
                    <a:pt x="21" y="143"/>
                    <a:pt x="0" y="123"/>
                    <a:pt x="0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97" name="Freeform 11">
              <a:extLst>
                <a:ext uri="{FF2B5EF4-FFF2-40B4-BE49-F238E27FC236}">
                  <a16:creationId xmlns:a16="http://schemas.microsoft.com/office/drawing/2014/main" id="{F503E63D-B780-444F-BB25-98BA03D97C8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336925" y="492126"/>
              <a:ext cx="127000" cy="333375"/>
            </a:xfrm>
            <a:custGeom>
              <a:avLst/>
              <a:gdLst>
                <a:gd name="T0" fmla="*/ 30 w 65"/>
                <a:gd name="T1" fmla="*/ 0 h 170"/>
                <a:gd name="T2" fmla="*/ 30 w 65"/>
                <a:gd name="T3" fmla="*/ 29 h 170"/>
                <a:gd name="T4" fmla="*/ 63 w 65"/>
                <a:gd name="T5" fmla="*/ 29 h 170"/>
                <a:gd name="T6" fmla="*/ 63 w 65"/>
                <a:gd name="T7" fmla="*/ 41 h 170"/>
                <a:gd name="T8" fmla="*/ 30 w 65"/>
                <a:gd name="T9" fmla="*/ 41 h 170"/>
                <a:gd name="T10" fmla="*/ 30 w 65"/>
                <a:gd name="T11" fmla="*/ 120 h 170"/>
                <a:gd name="T12" fmla="*/ 58 w 65"/>
                <a:gd name="T13" fmla="*/ 158 h 170"/>
                <a:gd name="T14" fmla="*/ 65 w 65"/>
                <a:gd name="T15" fmla="*/ 158 h 170"/>
                <a:gd name="T16" fmla="*/ 65 w 65"/>
                <a:gd name="T17" fmla="*/ 170 h 170"/>
                <a:gd name="T18" fmla="*/ 53 w 65"/>
                <a:gd name="T19" fmla="*/ 170 h 170"/>
                <a:gd name="T20" fmla="*/ 17 w 65"/>
                <a:gd name="T21" fmla="*/ 128 h 170"/>
                <a:gd name="T22" fmla="*/ 17 w 65"/>
                <a:gd name="T23" fmla="*/ 41 h 170"/>
                <a:gd name="T24" fmla="*/ 0 w 65"/>
                <a:gd name="T25" fmla="*/ 41 h 170"/>
                <a:gd name="T26" fmla="*/ 0 w 65"/>
                <a:gd name="T27" fmla="*/ 29 h 170"/>
                <a:gd name="T28" fmla="*/ 17 w 65"/>
                <a:gd name="T29" fmla="*/ 29 h 170"/>
                <a:gd name="T30" fmla="*/ 17 w 65"/>
                <a:gd name="T31" fmla="*/ 0 h 170"/>
                <a:gd name="T32" fmla="*/ 30 w 65"/>
                <a:gd name="T33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5" h="170">
                  <a:moveTo>
                    <a:pt x="30" y="0"/>
                  </a:moveTo>
                  <a:cubicBezTo>
                    <a:pt x="30" y="29"/>
                    <a:pt x="30" y="29"/>
                    <a:pt x="30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41"/>
                    <a:pt x="63" y="41"/>
                    <a:pt x="63" y="41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120"/>
                    <a:pt x="30" y="120"/>
                    <a:pt x="30" y="120"/>
                  </a:cubicBezTo>
                  <a:cubicBezTo>
                    <a:pt x="30" y="150"/>
                    <a:pt x="37" y="158"/>
                    <a:pt x="58" y="158"/>
                  </a:cubicBezTo>
                  <a:cubicBezTo>
                    <a:pt x="61" y="158"/>
                    <a:pt x="65" y="158"/>
                    <a:pt x="65" y="158"/>
                  </a:cubicBezTo>
                  <a:cubicBezTo>
                    <a:pt x="65" y="170"/>
                    <a:pt x="65" y="170"/>
                    <a:pt x="65" y="170"/>
                  </a:cubicBezTo>
                  <a:cubicBezTo>
                    <a:pt x="65" y="170"/>
                    <a:pt x="58" y="170"/>
                    <a:pt x="53" y="170"/>
                  </a:cubicBezTo>
                  <a:cubicBezTo>
                    <a:pt x="31" y="170"/>
                    <a:pt x="17" y="157"/>
                    <a:pt x="17" y="128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98" name="Freeform 12">
              <a:extLst>
                <a:ext uri="{FF2B5EF4-FFF2-40B4-BE49-F238E27FC236}">
                  <a16:creationId xmlns:a16="http://schemas.microsoft.com/office/drawing/2014/main" id="{A7182358-224F-6F4F-BD61-1EBB9B31B6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78213" y="438151"/>
              <a:ext cx="258762" cy="390525"/>
            </a:xfrm>
            <a:custGeom>
              <a:avLst/>
              <a:gdLst>
                <a:gd name="T0" fmla="*/ 67 w 133"/>
                <a:gd name="T1" fmla="*/ 52 h 199"/>
                <a:gd name="T2" fmla="*/ 133 w 133"/>
                <a:gd name="T3" fmla="*/ 122 h 199"/>
                <a:gd name="T4" fmla="*/ 133 w 133"/>
                <a:gd name="T5" fmla="*/ 128 h 199"/>
                <a:gd name="T6" fmla="*/ 14 w 133"/>
                <a:gd name="T7" fmla="*/ 128 h 199"/>
                <a:gd name="T8" fmla="*/ 71 w 133"/>
                <a:gd name="T9" fmla="*/ 187 h 199"/>
                <a:gd name="T10" fmla="*/ 119 w 133"/>
                <a:gd name="T11" fmla="*/ 163 h 199"/>
                <a:gd name="T12" fmla="*/ 128 w 133"/>
                <a:gd name="T13" fmla="*/ 169 h 199"/>
                <a:gd name="T14" fmla="*/ 71 w 133"/>
                <a:gd name="T15" fmla="*/ 199 h 199"/>
                <a:gd name="T16" fmla="*/ 0 w 133"/>
                <a:gd name="T17" fmla="*/ 126 h 199"/>
                <a:gd name="T18" fmla="*/ 67 w 133"/>
                <a:gd name="T19" fmla="*/ 52 h 199"/>
                <a:gd name="T20" fmla="*/ 67 w 133"/>
                <a:gd name="T21" fmla="*/ 65 h 199"/>
                <a:gd name="T22" fmla="*/ 14 w 133"/>
                <a:gd name="T23" fmla="*/ 116 h 199"/>
                <a:gd name="T24" fmla="*/ 119 w 133"/>
                <a:gd name="T25" fmla="*/ 116 h 199"/>
                <a:gd name="T26" fmla="*/ 67 w 133"/>
                <a:gd name="T27" fmla="*/ 65 h 199"/>
                <a:gd name="T28" fmla="*/ 92 w 133"/>
                <a:gd name="T29" fmla="*/ 0 h 199"/>
                <a:gd name="T30" fmla="*/ 69 w 133"/>
                <a:gd name="T31" fmla="*/ 38 h 199"/>
                <a:gd name="T32" fmla="*/ 56 w 133"/>
                <a:gd name="T33" fmla="*/ 38 h 199"/>
                <a:gd name="T34" fmla="*/ 76 w 133"/>
                <a:gd name="T35" fmla="*/ 0 h 199"/>
                <a:gd name="T36" fmla="*/ 92 w 133"/>
                <a:gd name="T37" fmla="*/ 0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3" h="199">
                  <a:moveTo>
                    <a:pt x="67" y="52"/>
                  </a:moveTo>
                  <a:cubicBezTo>
                    <a:pt x="107" y="52"/>
                    <a:pt x="133" y="82"/>
                    <a:pt x="133" y="122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4" y="165"/>
                    <a:pt x="37" y="187"/>
                    <a:pt x="71" y="187"/>
                  </a:cubicBezTo>
                  <a:cubicBezTo>
                    <a:pt x="97" y="187"/>
                    <a:pt x="111" y="174"/>
                    <a:pt x="119" y="163"/>
                  </a:cubicBezTo>
                  <a:cubicBezTo>
                    <a:pt x="128" y="169"/>
                    <a:pt x="128" y="169"/>
                    <a:pt x="128" y="169"/>
                  </a:cubicBezTo>
                  <a:cubicBezTo>
                    <a:pt x="119" y="184"/>
                    <a:pt x="101" y="199"/>
                    <a:pt x="71" y="199"/>
                  </a:cubicBezTo>
                  <a:cubicBezTo>
                    <a:pt x="29" y="199"/>
                    <a:pt x="0" y="170"/>
                    <a:pt x="0" y="126"/>
                  </a:cubicBezTo>
                  <a:cubicBezTo>
                    <a:pt x="0" y="80"/>
                    <a:pt x="31" y="52"/>
                    <a:pt x="67" y="52"/>
                  </a:cubicBezTo>
                  <a:close/>
                  <a:moveTo>
                    <a:pt x="67" y="65"/>
                  </a:moveTo>
                  <a:cubicBezTo>
                    <a:pt x="41" y="65"/>
                    <a:pt x="17" y="82"/>
                    <a:pt x="14" y="116"/>
                  </a:cubicBezTo>
                  <a:cubicBezTo>
                    <a:pt x="119" y="116"/>
                    <a:pt x="119" y="116"/>
                    <a:pt x="119" y="116"/>
                  </a:cubicBezTo>
                  <a:cubicBezTo>
                    <a:pt x="117" y="81"/>
                    <a:pt x="93" y="65"/>
                    <a:pt x="67" y="65"/>
                  </a:cubicBezTo>
                  <a:close/>
                  <a:moveTo>
                    <a:pt x="92" y="0"/>
                  </a:moveTo>
                  <a:cubicBezTo>
                    <a:pt x="69" y="38"/>
                    <a:pt x="69" y="38"/>
                    <a:pt x="69" y="38"/>
                  </a:cubicBezTo>
                  <a:cubicBezTo>
                    <a:pt x="56" y="38"/>
                    <a:pt x="56" y="38"/>
                    <a:pt x="56" y="38"/>
                  </a:cubicBezTo>
                  <a:cubicBezTo>
                    <a:pt x="76" y="0"/>
                    <a:pt x="76" y="0"/>
                    <a:pt x="76" y="0"/>
                  </a:cubicBezTo>
                  <a:lnTo>
                    <a:pt x="9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99" name="Freeform 13">
              <a:extLst>
                <a:ext uri="{FF2B5EF4-FFF2-40B4-BE49-F238E27FC236}">
                  <a16:creationId xmlns:a16="http://schemas.microsoft.com/office/drawing/2014/main" id="{DD3B5537-334A-6D45-A92D-D0E283DC88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65550" y="541338"/>
              <a:ext cx="188912" cy="282575"/>
            </a:xfrm>
            <a:custGeom>
              <a:avLst/>
              <a:gdLst>
                <a:gd name="T0" fmla="*/ 45 w 97"/>
                <a:gd name="T1" fmla="*/ 0 h 144"/>
                <a:gd name="T2" fmla="*/ 92 w 97"/>
                <a:gd name="T3" fmla="*/ 38 h 144"/>
                <a:gd name="T4" fmla="*/ 75 w 97"/>
                <a:gd name="T5" fmla="*/ 69 h 144"/>
                <a:gd name="T6" fmla="*/ 97 w 97"/>
                <a:gd name="T7" fmla="*/ 102 h 144"/>
                <a:gd name="T8" fmla="*/ 48 w 97"/>
                <a:gd name="T9" fmla="*/ 144 h 144"/>
                <a:gd name="T10" fmla="*/ 0 w 97"/>
                <a:gd name="T11" fmla="*/ 144 h 144"/>
                <a:gd name="T12" fmla="*/ 0 w 97"/>
                <a:gd name="T13" fmla="*/ 0 h 144"/>
                <a:gd name="T14" fmla="*/ 45 w 97"/>
                <a:gd name="T15" fmla="*/ 0 h 144"/>
                <a:gd name="T16" fmla="*/ 63 w 97"/>
                <a:gd name="T17" fmla="*/ 42 h 144"/>
                <a:gd name="T18" fmla="*/ 45 w 97"/>
                <a:gd name="T19" fmla="*/ 25 h 144"/>
                <a:gd name="T20" fmla="*/ 29 w 97"/>
                <a:gd name="T21" fmla="*/ 25 h 144"/>
                <a:gd name="T22" fmla="*/ 29 w 97"/>
                <a:gd name="T23" fmla="*/ 58 h 144"/>
                <a:gd name="T24" fmla="*/ 45 w 97"/>
                <a:gd name="T25" fmla="*/ 58 h 144"/>
                <a:gd name="T26" fmla="*/ 63 w 97"/>
                <a:gd name="T27" fmla="*/ 42 h 144"/>
                <a:gd name="T28" fmla="*/ 67 w 97"/>
                <a:gd name="T29" fmla="*/ 100 h 144"/>
                <a:gd name="T30" fmla="*/ 46 w 97"/>
                <a:gd name="T31" fmla="*/ 82 h 144"/>
                <a:gd name="T32" fmla="*/ 29 w 97"/>
                <a:gd name="T33" fmla="*/ 82 h 144"/>
                <a:gd name="T34" fmla="*/ 29 w 97"/>
                <a:gd name="T35" fmla="*/ 119 h 144"/>
                <a:gd name="T36" fmla="*/ 46 w 97"/>
                <a:gd name="T37" fmla="*/ 119 h 144"/>
                <a:gd name="T38" fmla="*/ 67 w 97"/>
                <a:gd name="T39" fmla="*/ 10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7" h="144">
                  <a:moveTo>
                    <a:pt x="45" y="0"/>
                  </a:moveTo>
                  <a:cubicBezTo>
                    <a:pt x="74" y="0"/>
                    <a:pt x="92" y="15"/>
                    <a:pt x="92" y="38"/>
                  </a:cubicBezTo>
                  <a:cubicBezTo>
                    <a:pt x="92" y="51"/>
                    <a:pt x="86" y="63"/>
                    <a:pt x="75" y="69"/>
                  </a:cubicBezTo>
                  <a:cubicBezTo>
                    <a:pt x="89" y="75"/>
                    <a:pt x="97" y="87"/>
                    <a:pt x="97" y="102"/>
                  </a:cubicBezTo>
                  <a:cubicBezTo>
                    <a:pt x="97" y="130"/>
                    <a:pt x="74" y="144"/>
                    <a:pt x="48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45" y="0"/>
                  </a:lnTo>
                  <a:close/>
                  <a:moveTo>
                    <a:pt x="63" y="42"/>
                  </a:moveTo>
                  <a:cubicBezTo>
                    <a:pt x="63" y="32"/>
                    <a:pt x="56" y="25"/>
                    <a:pt x="45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55" y="58"/>
                    <a:pt x="63" y="52"/>
                    <a:pt x="63" y="42"/>
                  </a:cubicBezTo>
                  <a:close/>
                  <a:moveTo>
                    <a:pt x="67" y="100"/>
                  </a:moveTo>
                  <a:cubicBezTo>
                    <a:pt x="67" y="88"/>
                    <a:pt x="58" y="82"/>
                    <a:pt x="46" y="8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119"/>
                    <a:pt x="29" y="119"/>
                    <a:pt x="29" y="119"/>
                  </a:cubicBezTo>
                  <a:cubicBezTo>
                    <a:pt x="46" y="119"/>
                    <a:pt x="46" y="119"/>
                    <a:pt x="46" y="119"/>
                  </a:cubicBezTo>
                  <a:cubicBezTo>
                    <a:pt x="58" y="119"/>
                    <a:pt x="67" y="112"/>
                    <a:pt x="67" y="1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100" name="Freeform 14">
              <a:extLst>
                <a:ext uri="{FF2B5EF4-FFF2-40B4-BE49-F238E27FC236}">
                  <a16:creationId xmlns:a16="http://schemas.microsoft.com/office/drawing/2014/main" id="{A3C6FA24-537D-BF46-BF8C-AB0330E61BC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81450" y="541338"/>
              <a:ext cx="180975" cy="282575"/>
            </a:xfrm>
            <a:custGeom>
              <a:avLst/>
              <a:gdLst>
                <a:gd name="T0" fmla="*/ 46 w 93"/>
                <a:gd name="T1" fmla="*/ 0 h 144"/>
                <a:gd name="T2" fmla="*/ 93 w 93"/>
                <a:gd name="T3" fmla="*/ 45 h 144"/>
                <a:gd name="T4" fmla="*/ 46 w 93"/>
                <a:gd name="T5" fmla="*/ 90 h 144"/>
                <a:gd name="T6" fmla="*/ 29 w 93"/>
                <a:gd name="T7" fmla="*/ 90 h 144"/>
                <a:gd name="T8" fmla="*/ 29 w 93"/>
                <a:gd name="T9" fmla="*/ 144 h 144"/>
                <a:gd name="T10" fmla="*/ 0 w 93"/>
                <a:gd name="T11" fmla="*/ 144 h 144"/>
                <a:gd name="T12" fmla="*/ 0 w 93"/>
                <a:gd name="T13" fmla="*/ 0 h 144"/>
                <a:gd name="T14" fmla="*/ 46 w 93"/>
                <a:gd name="T15" fmla="*/ 0 h 144"/>
                <a:gd name="T16" fmla="*/ 63 w 93"/>
                <a:gd name="T17" fmla="*/ 45 h 144"/>
                <a:gd name="T18" fmla="*/ 42 w 93"/>
                <a:gd name="T19" fmla="*/ 25 h 144"/>
                <a:gd name="T20" fmla="*/ 29 w 93"/>
                <a:gd name="T21" fmla="*/ 25 h 144"/>
                <a:gd name="T22" fmla="*/ 29 w 93"/>
                <a:gd name="T23" fmla="*/ 65 h 144"/>
                <a:gd name="T24" fmla="*/ 42 w 93"/>
                <a:gd name="T25" fmla="*/ 65 h 144"/>
                <a:gd name="T26" fmla="*/ 63 w 93"/>
                <a:gd name="T27" fmla="*/ 45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3" h="144">
                  <a:moveTo>
                    <a:pt x="46" y="0"/>
                  </a:moveTo>
                  <a:cubicBezTo>
                    <a:pt x="74" y="0"/>
                    <a:pt x="93" y="18"/>
                    <a:pt x="93" y="45"/>
                  </a:cubicBezTo>
                  <a:cubicBezTo>
                    <a:pt x="93" y="72"/>
                    <a:pt x="73" y="90"/>
                    <a:pt x="46" y="90"/>
                  </a:cubicBezTo>
                  <a:cubicBezTo>
                    <a:pt x="29" y="90"/>
                    <a:pt x="29" y="90"/>
                    <a:pt x="29" y="90"/>
                  </a:cubicBezTo>
                  <a:cubicBezTo>
                    <a:pt x="29" y="144"/>
                    <a:pt x="29" y="144"/>
                    <a:pt x="29" y="144"/>
                  </a:cubicBezTo>
                  <a:cubicBezTo>
                    <a:pt x="0" y="144"/>
                    <a:pt x="0" y="144"/>
                    <a:pt x="0" y="144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46" y="0"/>
                  </a:lnTo>
                  <a:close/>
                  <a:moveTo>
                    <a:pt x="63" y="45"/>
                  </a:moveTo>
                  <a:cubicBezTo>
                    <a:pt x="63" y="33"/>
                    <a:pt x="54" y="25"/>
                    <a:pt x="42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42" y="65"/>
                    <a:pt x="42" y="65"/>
                    <a:pt x="42" y="65"/>
                  </a:cubicBezTo>
                  <a:cubicBezTo>
                    <a:pt x="54" y="65"/>
                    <a:pt x="63" y="57"/>
                    <a:pt x="63" y="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101" name="Freeform 15">
              <a:extLst>
                <a:ext uri="{FF2B5EF4-FFF2-40B4-BE49-F238E27FC236}">
                  <a16:creationId xmlns:a16="http://schemas.microsoft.com/office/drawing/2014/main" id="{8EE477E4-1EEC-A94B-8851-D2E67BE2AA7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70363" y="536576"/>
              <a:ext cx="230187" cy="290513"/>
            </a:xfrm>
            <a:custGeom>
              <a:avLst/>
              <a:gdLst>
                <a:gd name="T0" fmla="*/ 0 w 119"/>
                <a:gd name="T1" fmla="*/ 74 h 148"/>
                <a:gd name="T2" fmla="*/ 75 w 119"/>
                <a:gd name="T3" fmla="*/ 0 h 148"/>
                <a:gd name="T4" fmla="*/ 117 w 119"/>
                <a:gd name="T5" fmla="*/ 13 h 148"/>
                <a:gd name="T6" fmla="*/ 109 w 119"/>
                <a:gd name="T7" fmla="*/ 38 h 148"/>
                <a:gd name="T8" fmla="*/ 75 w 119"/>
                <a:gd name="T9" fmla="*/ 27 h 148"/>
                <a:gd name="T10" fmla="*/ 30 w 119"/>
                <a:gd name="T11" fmla="*/ 74 h 148"/>
                <a:gd name="T12" fmla="*/ 75 w 119"/>
                <a:gd name="T13" fmla="*/ 121 h 148"/>
                <a:gd name="T14" fmla="*/ 110 w 119"/>
                <a:gd name="T15" fmla="*/ 110 h 148"/>
                <a:gd name="T16" fmla="*/ 119 w 119"/>
                <a:gd name="T17" fmla="*/ 135 h 148"/>
                <a:gd name="T18" fmla="*/ 75 w 119"/>
                <a:gd name="T19" fmla="*/ 148 h 148"/>
                <a:gd name="T20" fmla="*/ 0 w 119"/>
                <a:gd name="T21" fmla="*/ 74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9" h="148">
                  <a:moveTo>
                    <a:pt x="0" y="74"/>
                  </a:moveTo>
                  <a:cubicBezTo>
                    <a:pt x="0" y="32"/>
                    <a:pt x="32" y="0"/>
                    <a:pt x="75" y="0"/>
                  </a:cubicBezTo>
                  <a:cubicBezTo>
                    <a:pt x="94" y="0"/>
                    <a:pt x="108" y="6"/>
                    <a:pt x="117" y="13"/>
                  </a:cubicBezTo>
                  <a:cubicBezTo>
                    <a:pt x="109" y="38"/>
                    <a:pt x="109" y="38"/>
                    <a:pt x="109" y="38"/>
                  </a:cubicBezTo>
                  <a:cubicBezTo>
                    <a:pt x="102" y="33"/>
                    <a:pt x="89" y="27"/>
                    <a:pt x="75" y="27"/>
                  </a:cubicBezTo>
                  <a:cubicBezTo>
                    <a:pt x="49" y="27"/>
                    <a:pt x="30" y="47"/>
                    <a:pt x="30" y="74"/>
                  </a:cubicBezTo>
                  <a:cubicBezTo>
                    <a:pt x="30" y="102"/>
                    <a:pt x="49" y="121"/>
                    <a:pt x="75" y="121"/>
                  </a:cubicBezTo>
                  <a:cubicBezTo>
                    <a:pt x="90" y="121"/>
                    <a:pt x="104" y="114"/>
                    <a:pt x="110" y="110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10" y="141"/>
                    <a:pt x="96" y="148"/>
                    <a:pt x="75" y="148"/>
                  </a:cubicBezTo>
                  <a:cubicBezTo>
                    <a:pt x="30" y="148"/>
                    <a:pt x="0" y="116"/>
                    <a:pt x="0" y="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102" name="Freeform 16">
              <a:extLst>
                <a:ext uri="{FF2B5EF4-FFF2-40B4-BE49-F238E27FC236}">
                  <a16:creationId xmlns:a16="http://schemas.microsoft.com/office/drawing/2014/main" id="{F95DDD60-347B-0C47-8B85-82C4D6F44E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25950" y="541338"/>
              <a:ext cx="147637" cy="282575"/>
            </a:xfrm>
            <a:custGeom>
              <a:avLst/>
              <a:gdLst>
                <a:gd name="T0" fmla="*/ 91 w 93"/>
                <a:gd name="T1" fmla="*/ 0 h 178"/>
                <a:gd name="T2" fmla="*/ 91 w 93"/>
                <a:gd name="T3" fmla="*/ 32 h 178"/>
                <a:gd name="T4" fmla="*/ 36 w 93"/>
                <a:gd name="T5" fmla="*/ 32 h 178"/>
                <a:gd name="T6" fmla="*/ 36 w 93"/>
                <a:gd name="T7" fmla="*/ 71 h 178"/>
                <a:gd name="T8" fmla="*/ 82 w 93"/>
                <a:gd name="T9" fmla="*/ 71 h 178"/>
                <a:gd name="T10" fmla="*/ 82 w 93"/>
                <a:gd name="T11" fmla="*/ 103 h 178"/>
                <a:gd name="T12" fmla="*/ 36 w 93"/>
                <a:gd name="T13" fmla="*/ 103 h 178"/>
                <a:gd name="T14" fmla="*/ 36 w 93"/>
                <a:gd name="T15" fmla="*/ 145 h 178"/>
                <a:gd name="T16" fmla="*/ 93 w 93"/>
                <a:gd name="T17" fmla="*/ 145 h 178"/>
                <a:gd name="T18" fmla="*/ 93 w 93"/>
                <a:gd name="T19" fmla="*/ 178 h 178"/>
                <a:gd name="T20" fmla="*/ 0 w 93"/>
                <a:gd name="T21" fmla="*/ 178 h 178"/>
                <a:gd name="T22" fmla="*/ 0 w 93"/>
                <a:gd name="T23" fmla="*/ 0 h 178"/>
                <a:gd name="T24" fmla="*/ 91 w 93"/>
                <a:gd name="T25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3" h="178">
                  <a:moveTo>
                    <a:pt x="91" y="0"/>
                  </a:moveTo>
                  <a:lnTo>
                    <a:pt x="91" y="32"/>
                  </a:lnTo>
                  <a:lnTo>
                    <a:pt x="36" y="32"/>
                  </a:lnTo>
                  <a:lnTo>
                    <a:pt x="36" y="71"/>
                  </a:lnTo>
                  <a:lnTo>
                    <a:pt x="82" y="71"/>
                  </a:lnTo>
                  <a:lnTo>
                    <a:pt x="82" y="103"/>
                  </a:lnTo>
                  <a:lnTo>
                    <a:pt x="36" y="103"/>
                  </a:lnTo>
                  <a:lnTo>
                    <a:pt x="36" y="145"/>
                  </a:lnTo>
                  <a:lnTo>
                    <a:pt x="93" y="145"/>
                  </a:lnTo>
                  <a:lnTo>
                    <a:pt x="93" y="178"/>
                  </a:lnTo>
                  <a:lnTo>
                    <a:pt x="0" y="178"/>
                  </a:lnTo>
                  <a:lnTo>
                    <a:pt x="0" y="0"/>
                  </a:lnTo>
                  <a:lnTo>
                    <a:pt x="9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103" name="Freeform 17">
              <a:extLst>
                <a:ext uri="{FF2B5EF4-FFF2-40B4-BE49-F238E27FC236}">
                  <a16:creationId xmlns:a16="http://schemas.microsoft.com/office/drawing/2014/main" id="{BA2EDD1B-805B-0749-A37A-094BA92D42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88926" y="452438"/>
              <a:ext cx="173037" cy="371475"/>
            </a:xfrm>
            <a:custGeom>
              <a:avLst/>
              <a:gdLst>
                <a:gd name="T0" fmla="*/ 17 w 109"/>
                <a:gd name="T1" fmla="*/ 0 h 234"/>
                <a:gd name="T2" fmla="*/ 17 w 109"/>
                <a:gd name="T3" fmla="*/ 218 h 234"/>
                <a:gd name="T4" fmla="*/ 109 w 109"/>
                <a:gd name="T5" fmla="*/ 218 h 234"/>
                <a:gd name="T6" fmla="*/ 109 w 109"/>
                <a:gd name="T7" fmla="*/ 234 h 234"/>
                <a:gd name="T8" fmla="*/ 0 w 109"/>
                <a:gd name="T9" fmla="*/ 234 h 234"/>
                <a:gd name="T10" fmla="*/ 0 w 109"/>
                <a:gd name="T11" fmla="*/ 0 h 234"/>
                <a:gd name="T12" fmla="*/ 17 w 109"/>
                <a:gd name="T13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" h="234">
                  <a:moveTo>
                    <a:pt x="17" y="0"/>
                  </a:moveTo>
                  <a:lnTo>
                    <a:pt x="17" y="218"/>
                  </a:lnTo>
                  <a:lnTo>
                    <a:pt x="109" y="218"/>
                  </a:lnTo>
                  <a:lnTo>
                    <a:pt x="109" y="234"/>
                  </a:lnTo>
                  <a:lnTo>
                    <a:pt x="0" y="234"/>
                  </a:lnTo>
                  <a:lnTo>
                    <a:pt x="0" y="0"/>
                  </a:lnTo>
                  <a:lnTo>
                    <a:pt x="1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104" name="Freeform 18">
              <a:extLst>
                <a:ext uri="{FF2B5EF4-FFF2-40B4-BE49-F238E27FC236}">
                  <a16:creationId xmlns:a16="http://schemas.microsoft.com/office/drawing/2014/main" id="{F896D19C-C19E-F443-86C0-5CA0B46057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2600" y="541338"/>
              <a:ext cx="207962" cy="287338"/>
            </a:xfrm>
            <a:custGeom>
              <a:avLst/>
              <a:gdLst>
                <a:gd name="T0" fmla="*/ 54 w 107"/>
                <a:gd name="T1" fmla="*/ 55 h 147"/>
                <a:gd name="T2" fmla="*/ 94 w 107"/>
                <a:gd name="T3" fmla="*/ 70 h 147"/>
                <a:gd name="T4" fmla="*/ 94 w 107"/>
                <a:gd name="T5" fmla="*/ 49 h 147"/>
                <a:gd name="T6" fmla="*/ 55 w 107"/>
                <a:gd name="T7" fmla="*/ 13 h 147"/>
                <a:gd name="T8" fmla="*/ 12 w 107"/>
                <a:gd name="T9" fmla="*/ 26 h 147"/>
                <a:gd name="T10" fmla="*/ 7 w 107"/>
                <a:gd name="T11" fmla="*/ 15 h 147"/>
                <a:gd name="T12" fmla="*/ 56 w 107"/>
                <a:gd name="T13" fmla="*/ 0 h 147"/>
                <a:gd name="T14" fmla="*/ 107 w 107"/>
                <a:gd name="T15" fmla="*/ 50 h 147"/>
                <a:gd name="T16" fmla="*/ 107 w 107"/>
                <a:gd name="T17" fmla="*/ 144 h 147"/>
                <a:gd name="T18" fmla="*/ 96 w 107"/>
                <a:gd name="T19" fmla="*/ 144 h 147"/>
                <a:gd name="T20" fmla="*/ 94 w 107"/>
                <a:gd name="T21" fmla="*/ 131 h 147"/>
                <a:gd name="T22" fmla="*/ 54 w 107"/>
                <a:gd name="T23" fmla="*/ 147 h 147"/>
                <a:gd name="T24" fmla="*/ 0 w 107"/>
                <a:gd name="T25" fmla="*/ 101 h 147"/>
                <a:gd name="T26" fmla="*/ 54 w 107"/>
                <a:gd name="T27" fmla="*/ 55 h 147"/>
                <a:gd name="T28" fmla="*/ 54 w 107"/>
                <a:gd name="T29" fmla="*/ 135 h 147"/>
                <a:gd name="T30" fmla="*/ 94 w 107"/>
                <a:gd name="T31" fmla="*/ 101 h 147"/>
                <a:gd name="T32" fmla="*/ 54 w 107"/>
                <a:gd name="T33" fmla="*/ 68 h 147"/>
                <a:gd name="T34" fmla="*/ 14 w 107"/>
                <a:gd name="T35" fmla="*/ 101 h 147"/>
                <a:gd name="T36" fmla="*/ 54 w 107"/>
                <a:gd name="T37" fmla="*/ 13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7" h="147">
                  <a:moveTo>
                    <a:pt x="54" y="55"/>
                  </a:moveTo>
                  <a:cubicBezTo>
                    <a:pt x="73" y="55"/>
                    <a:pt x="87" y="63"/>
                    <a:pt x="94" y="70"/>
                  </a:cubicBezTo>
                  <a:cubicBezTo>
                    <a:pt x="94" y="49"/>
                    <a:pt x="94" y="49"/>
                    <a:pt x="94" y="49"/>
                  </a:cubicBezTo>
                  <a:cubicBezTo>
                    <a:pt x="94" y="26"/>
                    <a:pt x="78" y="13"/>
                    <a:pt x="55" y="13"/>
                  </a:cubicBezTo>
                  <a:cubicBezTo>
                    <a:pt x="37" y="13"/>
                    <a:pt x="22" y="20"/>
                    <a:pt x="12" y="2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14" y="10"/>
                    <a:pt x="33" y="0"/>
                    <a:pt x="56" y="0"/>
                  </a:cubicBezTo>
                  <a:cubicBezTo>
                    <a:pt x="91" y="0"/>
                    <a:pt x="107" y="21"/>
                    <a:pt x="107" y="50"/>
                  </a:cubicBezTo>
                  <a:cubicBezTo>
                    <a:pt x="107" y="144"/>
                    <a:pt x="107" y="144"/>
                    <a:pt x="107" y="144"/>
                  </a:cubicBezTo>
                  <a:cubicBezTo>
                    <a:pt x="96" y="144"/>
                    <a:pt x="96" y="144"/>
                    <a:pt x="96" y="144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86" y="139"/>
                    <a:pt x="74" y="147"/>
                    <a:pt x="54" y="147"/>
                  </a:cubicBezTo>
                  <a:cubicBezTo>
                    <a:pt x="22" y="147"/>
                    <a:pt x="0" y="127"/>
                    <a:pt x="0" y="101"/>
                  </a:cubicBezTo>
                  <a:cubicBezTo>
                    <a:pt x="0" y="75"/>
                    <a:pt x="23" y="55"/>
                    <a:pt x="54" y="55"/>
                  </a:cubicBezTo>
                  <a:close/>
                  <a:moveTo>
                    <a:pt x="54" y="135"/>
                  </a:moveTo>
                  <a:cubicBezTo>
                    <a:pt x="78" y="135"/>
                    <a:pt x="94" y="120"/>
                    <a:pt x="94" y="101"/>
                  </a:cubicBezTo>
                  <a:cubicBezTo>
                    <a:pt x="94" y="81"/>
                    <a:pt x="79" y="68"/>
                    <a:pt x="54" y="68"/>
                  </a:cubicBezTo>
                  <a:cubicBezTo>
                    <a:pt x="29" y="68"/>
                    <a:pt x="14" y="82"/>
                    <a:pt x="14" y="101"/>
                  </a:cubicBezTo>
                  <a:cubicBezTo>
                    <a:pt x="14" y="119"/>
                    <a:pt x="29" y="135"/>
                    <a:pt x="54" y="1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105" name="Freeform 19">
              <a:extLst>
                <a:ext uri="{FF2B5EF4-FFF2-40B4-BE49-F238E27FC236}">
                  <a16:creationId xmlns:a16="http://schemas.microsoft.com/office/drawing/2014/main" id="{4B7DFD61-89E5-F64B-8188-998E8370B30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150938" y="727076"/>
              <a:ext cx="82550" cy="73025"/>
            </a:xfrm>
            <a:custGeom>
              <a:avLst/>
              <a:gdLst>
                <a:gd name="T0" fmla="*/ 10 w 43"/>
                <a:gd name="T1" fmla="*/ 11 h 37"/>
                <a:gd name="T2" fmla="*/ 10 w 43"/>
                <a:gd name="T3" fmla="*/ 11 h 37"/>
                <a:gd name="T4" fmla="*/ 0 w 43"/>
                <a:gd name="T5" fmla="*/ 25 h 37"/>
                <a:gd name="T6" fmla="*/ 33 w 43"/>
                <a:gd name="T7" fmla="*/ 37 h 37"/>
                <a:gd name="T8" fmla="*/ 39 w 43"/>
                <a:gd name="T9" fmla="*/ 26 h 37"/>
                <a:gd name="T10" fmla="*/ 39 w 43"/>
                <a:gd name="T11" fmla="*/ 26 h 37"/>
                <a:gd name="T12" fmla="*/ 33 w 43"/>
                <a:gd name="T13" fmla="*/ 5 h 37"/>
                <a:gd name="T14" fmla="*/ 10 w 43"/>
                <a:gd name="T15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37">
                  <a:moveTo>
                    <a:pt x="10" y="11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7" y="16"/>
                    <a:pt x="4" y="21"/>
                    <a:pt x="0" y="25"/>
                  </a:cubicBezTo>
                  <a:cubicBezTo>
                    <a:pt x="9" y="32"/>
                    <a:pt x="20" y="36"/>
                    <a:pt x="33" y="37"/>
                  </a:cubicBezTo>
                  <a:cubicBezTo>
                    <a:pt x="35" y="33"/>
                    <a:pt x="37" y="30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43" y="18"/>
                    <a:pt x="40" y="9"/>
                    <a:pt x="33" y="5"/>
                  </a:cubicBezTo>
                  <a:cubicBezTo>
                    <a:pt x="25" y="0"/>
                    <a:pt x="15" y="3"/>
                    <a:pt x="1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106" name="Freeform 20">
              <a:extLst>
                <a:ext uri="{FF2B5EF4-FFF2-40B4-BE49-F238E27FC236}">
                  <a16:creationId xmlns:a16="http://schemas.microsoft.com/office/drawing/2014/main" id="{78925558-663B-ED4D-9320-EEBD9069D9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65188" y="493713"/>
              <a:ext cx="358775" cy="388938"/>
            </a:xfrm>
            <a:custGeom>
              <a:avLst/>
              <a:gdLst>
                <a:gd name="T0" fmla="*/ 96 w 185"/>
                <a:gd name="T1" fmla="*/ 165 h 198"/>
                <a:gd name="T2" fmla="*/ 33 w 185"/>
                <a:gd name="T3" fmla="*/ 99 h 198"/>
                <a:gd name="T4" fmla="*/ 99 w 185"/>
                <a:gd name="T5" fmla="*/ 33 h 198"/>
                <a:gd name="T6" fmla="*/ 153 w 185"/>
                <a:gd name="T7" fmla="*/ 61 h 198"/>
                <a:gd name="T8" fmla="*/ 175 w 185"/>
                <a:gd name="T9" fmla="*/ 66 h 198"/>
                <a:gd name="T10" fmla="*/ 181 w 185"/>
                <a:gd name="T11" fmla="*/ 43 h 198"/>
                <a:gd name="T12" fmla="*/ 181 w 185"/>
                <a:gd name="T13" fmla="*/ 43 h 198"/>
                <a:gd name="T14" fmla="*/ 99 w 185"/>
                <a:gd name="T15" fmla="*/ 0 h 198"/>
                <a:gd name="T16" fmla="*/ 0 w 185"/>
                <a:gd name="T17" fmla="*/ 99 h 198"/>
                <a:gd name="T18" fmla="*/ 99 w 185"/>
                <a:gd name="T19" fmla="*/ 198 h 198"/>
                <a:gd name="T20" fmla="*/ 129 w 185"/>
                <a:gd name="T21" fmla="*/ 193 h 198"/>
                <a:gd name="T22" fmla="*/ 96 w 185"/>
                <a:gd name="T23" fmla="*/ 16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5" h="198">
                  <a:moveTo>
                    <a:pt x="96" y="165"/>
                  </a:moveTo>
                  <a:cubicBezTo>
                    <a:pt x="61" y="163"/>
                    <a:pt x="33" y="134"/>
                    <a:pt x="33" y="99"/>
                  </a:cubicBezTo>
                  <a:cubicBezTo>
                    <a:pt x="33" y="62"/>
                    <a:pt x="62" y="33"/>
                    <a:pt x="99" y="33"/>
                  </a:cubicBezTo>
                  <a:cubicBezTo>
                    <a:pt x="121" y="33"/>
                    <a:pt x="141" y="44"/>
                    <a:pt x="153" y="61"/>
                  </a:cubicBezTo>
                  <a:cubicBezTo>
                    <a:pt x="158" y="68"/>
                    <a:pt x="167" y="70"/>
                    <a:pt x="175" y="66"/>
                  </a:cubicBezTo>
                  <a:cubicBezTo>
                    <a:pt x="183" y="62"/>
                    <a:pt x="185" y="51"/>
                    <a:pt x="181" y="43"/>
                  </a:cubicBezTo>
                  <a:cubicBezTo>
                    <a:pt x="181" y="43"/>
                    <a:pt x="181" y="43"/>
                    <a:pt x="181" y="43"/>
                  </a:cubicBezTo>
                  <a:cubicBezTo>
                    <a:pt x="163" y="17"/>
                    <a:pt x="133" y="0"/>
                    <a:pt x="99" y="0"/>
                  </a:cubicBezTo>
                  <a:cubicBezTo>
                    <a:pt x="44" y="0"/>
                    <a:pt x="0" y="44"/>
                    <a:pt x="0" y="99"/>
                  </a:cubicBezTo>
                  <a:cubicBezTo>
                    <a:pt x="0" y="153"/>
                    <a:pt x="44" y="198"/>
                    <a:pt x="99" y="198"/>
                  </a:cubicBezTo>
                  <a:cubicBezTo>
                    <a:pt x="109" y="198"/>
                    <a:pt x="119" y="196"/>
                    <a:pt x="129" y="193"/>
                  </a:cubicBezTo>
                  <a:cubicBezTo>
                    <a:pt x="116" y="186"/>
                    <a:pt x="105" y="176"/>
                    <a:pt x="96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  <p:sp>
          <p:nvSpPr>
            <p:cNvPr id="107" name="Freeform 21">
              <a:extLst>
                <a:ext uri="{FF2B5EF4-FFF2-40B4-BE49-F238E27FC236}">
                  <a16:creationId xmlns:a16="http://schemas.microsoft.com/office/drawing/2014/main" id="{8AC3F164-58AB-4942-B65D-BA5C537846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023938" y="493713"/>
              <a:ext cx="387350" cy="388938"/>
            </a:xfrm>
            <a:custGeom>
              <a:avLst/>
              <a:gdLst>
                <a:gd name="T0" fmla="*/ 100 w 199"/>
                <a:gd name="T1" fmla="*/ 0 h 198"/>
                <a:gd name="T2" fmla="*/ 69 w 199"/>
                <a:gd name="T3" fmla="*/ 4 h 198"/>
                <a:gd name="T4" fmla="*/ 102 w 199"/>
                <a:gd name="T5" fmla="*/ 33 h 198"/>
                <a:gd name="T6" fmla="*/ 165 w 199"/>
                <a:gd name="T7" fmla="*/ 99 h 198"/>
                <a:gd name="T8" fmla="*/ 100 w 199"/>
                <a:gd name="T9" fmla="*/ 165 h 198"/>
                <a:gd name="T10" fmla="*/ 34 w 199"/>
                <a:gd name="T11" fmla="*/ 99 h 198"/>
                <a:gd name="T12" fmla="*/ 51 w 199"/>
                <a:gd name="T13" fmla="*/ 54 h 198"/>
                <a:gd name="T14" fmla="*/ 19 w 199"/>
                <a:gd name="T15" fmla="*/ 42 h 198"/>
                <a:gd name="T16" fmla="*/ 0 w 199"/>
                <a:gd name="T17" fmla="*/ 99 h 198"/>
                <a:gd name="T18" fmla="*/ 100 w 199"/>
                <a:gd name="T19" fmla="*/ 198 h 198"/>
                <a:gd name="T20" fmla="*/ 199 w 199"/>
                <a:gd name="T21" fmla="*/ 99 h 198"/>
                <a:gd name="T22" fmla="*/ 100 w 199"/>
                <a:gd name="T23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198">
                  <a:moveTo>
                    <a:pt x="100" y="0"/>
                  </a:moveTo>
                  <a:cubicBezTo>
                    <a:pt x="89" y="0"/>
                    <a:pt x="79" y="1"/>
                    <a:pt x="69" y="4"/>
                  </a:cubicBezTo>
                  <a:cubicBezTo>
                    <a:pt x="82" y="12"/>
                    <a:pt x="93" y="21"/>
                    <a:pt x="102" y="33"/>
                  </a:cubicBezTo>
                  <a:cubicBezTo>
                    <a:pt x="137" y="34"/>
                    <a:pt x="165" y="63"/>
                    <a:pt x="165" y="99"/>
                  </a:cubicBezTo>
                  <a:cubicBezTo>
                    <a:pt x="165" y="135"/>
                    <a:pt x="136" y="165"/>
                    <a:pt x="100" y="165"/>
                  </a:cubicBezTo>
                  <a:cubicBezTo>
                    <a:pt x="63" y="165"/>
                    <a:pt x="34" y="135"/>
                    <a:pt x="34" y="99"/>
                  </a:cubicBezTo>
                  <a:cubicBezTo>
                    <a:pt x="34" y="81"/>
                    <a:pt x="40" y="65"/>
                    <a:pt x="51" y="54"/>
                  </a:cubicBezTo>
                  <a:cubicBezTo>
                    <a:pt x="42" y="47"/>
                    <a:pt x="31" y="42"/>
                    <a:pt x="19" y="42"/>
                  </a:cubicBezTo>
                  <a:cubicBezTo>
                    <a:pt x="7" y="58"/>
                    <a:pt x="0" y="78"/>
                    <a:pt x="0" y="99"/>
                  </a:cubicBezTo>
                  <a:cubicBezTo>
                    <a:pt x="0" y="153"/>
                    <a:pt x="45" y="198"/>
                    <a:pt x="100" y="198"/>
                  </a:cubicBezTo>
                  <a:cubicBezTo>
                    <a:pt x="154" y="198"/>
                    <a:pt x="199" y="153"/>
                    <a:pt x="199" y="99"/>
                  </a:cubicBezTo>
                  <a:cubicBezTo>
                    <a:pt x="199" y="44"/>
                    <a:pt x="154" y="0"/>
                    <a:pt x="10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fr-FR" sz="2400"/>
            </a:p>
          </p:txBody>
        </p:sp>
      </p:grpSp>
    </p:spTree>
    <p:extLst>
      <p:ext uri="{BB962C8B-B14F-4D97-AF65-F5344CB8AC3E}">
        <p14:creationId xmlns:p14="http://schemas.microsoft.com/office/powerpoint/2010/main" val="2628582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41C90F9-49EF-2942-90FF-DDCFEDB9D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3A98122-DE4D-944E-803D-5DE973F27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4319EC3-79F8-094B-9399-0AE4CF889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AB7C0159-02DE-024B-9E25-7A1D9824DB8F}" type="datetimeFigureOut">
              <a:rPr lang="fr-FR" smtClean="0"/>
              <a:pPr/>
              <a:t>12/09/2023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861213-E6E8-3E4C-9D1A-DC2D7175B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Réunion parents – professeurs: 1</a:t>
            </a:r>
            <a:r>
              <a:rPr lang="fr-FR" baseline="30000" dirty="0"/>
              <a:t>ère</a:t>
            </a:r>
            <a:r>
              <a:rPr lang="fr-FR" dirty="0"/>
              <a:t>, spécialité NSI 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6CF4DC0-2514-EC46-9FE5-E2A37164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9B391D9B-C2E9-9047-968A-3DB730EF426E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85080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D1D0D0-7382-BD4D-A3D8-CA3BB5AE2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3E19F28-8899-414A-AE7D-06B6B4CD44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7" name="Espace réservé de la date 3">
            <a:extLst>
              <a:ext uri="{FF2B5EF4-FFF2-40B4-BE49-F238E27FC236}">
                <a16:creationId xmlns:a16="http://schemas.microsoft.com/office/drawing/2014/main" id="{362C4F85-2D49-F24A-257C-3FE09ECEB2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AB7C0159-02DE-024B-9E25-7A1D9824DB8F}" type="datetimeFigureOut">
              <a:rPr lang="fr-FR" smtClean="0"/>
              <a:pPr/>
              <a:t>12/09/2023</a:t>
            </a:fld>
            <a:endParaRPr lang="fr-FR" dirty="0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6F188C83-7589-9DC6-AA5F-1BE187749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Réunion parents – professeurs: 1</a:t>
            </a:r>
            <a:r>
              <a:rPr lang="fr-FR" baseline="30000" dirty="0"/>
              <a:t>ère</a:t>
            </a:r>
            <a:r>
              <a:rPr lang="fr-FR" dirty="0"/>
              <a:t>, spécialité NSI </a:t>
            </a:r>
          </a:p>
        </p:txBody>
      </p:sp>
      <p:sp>
        <p:nvSpPr>
          <p:cNvPr id="9" name="Espace réservé du numéro de diapositive 5">
            <a:extLst>
              <a:ext uri="{FF2B5EF4-FFF2-40B4-BE49-F238E27FC236}">
                <a16:creationId xmlns:a16="http://schemas.microsoft.com/office/drawing/2014/main" id="{C59E735A-FC62-7298-E17A-118A148D58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9B391D9B-C2E9-9047-968A-3DB730EF426E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43658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599151-983C-5343-9ADD-22BA209A5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5C5F3E6-AA52-A547-89E9-4C5790BCE9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27437FC-FD40-F446-A9F0-5630AFBE9F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8" name="Espace réservé de la date 3">
            <a:extLst>
              <a:ext uri="{FF2B5EF4-FFF2-40B4-BE49-F238E27FC236}">
                <a16:creationId xmlns:a16="http://schemas.microsoft.com/office/drawing/2014/main" id="{D40FC7F4-7860-ABCA-F1F6-5AC7BEA532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AB7C0159-02DE-024B-9E25-7A1D9824DB8F}" type="datetimeFigureOut">
              <a:rPr lang="fr-FR" smtClean="0"/>
              <a:pPr/>
              <a:t>12/09/2023</a:t>
            </a:fld>
            <a:endParaRPr lang="fr-FR" dirty="0"/>
          </a:p>
        </p:txBody>
      </p:sp>
      <p:sp>
        <p:nvSpPr>
          <p:cNvPr id="9" name="Espace réservé du pied de page 4">
            <a:extLst>
              <a:ext uri="{FF2B5EF4-FFF2-40B4-BE49-F238E27FC236}">
                <a16:creationId xmlns:a16="http://schemas.microsoft.com/office/drawing/2014/main" id="{250376FB-C1DC-D620-4808-765C43EE3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Réunion parents – professeurs: 1</a:t>
            </a:r>
            <a:r>
              <a:rPr lang="fr-FR" baseline="30000" dirty="0"/>
              <a:t>ère</a:t>
            </a:r>
            <a:r>
              <a:rPr lang="fr-FR" dirty="0"/>
              <a:t>, spécialité NSI </a:t>
            </a:r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068D1C08-3CA2-1F2C-FAEF-F5882B2DF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9B391D9B-C2E9-9047-968A-3DB730EF426E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74328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DE52FD-14EA-EF44-9F63-DA3C0AC7E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D570F3A-D67A-CC4D-A6EB-656B67A24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10F39BB-D1F5-2B47-BAEF-4DE6B86100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95B9CD3-BB19-4442-8CA3-B06581661F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732D14F-46D9-7F40-9678-437E740F14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FEBC010-DD94-554A-8B41-A1CE8BF48B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0159-02DE-024B-9E25-7A1D9824DB8F}" type="datetimeFigureOut">
              <a:rPr lang="fr-FR" smtClean="0"/>
              <a:t>12/09/2023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BDD0C122-922D-5443-922A-470B590E3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8ED3EAA-551A-8741-BC77-896AD450E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1D9B-C2E9-9047-968A-3DB730EF426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9717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D4995C-5C48-8B4A-B705-5432D899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6" name="Espace réservé de la date 3">
            <a:extLst>
              <a:ext uri="{FF2B5EF4-FFF2-40B4-BE49-F238E27FC236}">
                <a16:creationId xmlns:a16="http://schemas.microsoft.com/office/drawing/2014/main" id="{1E65F3DE-DC77-AE13-7C0C-24C076C334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AB7C0159-02DE-024B-9E25-7A1D9824DB8F}" type="datetimeFigureOut">
              <a:rPr lang="fr-FR" smtClean="0"/>
              <a:pPr/>
              <a:t>12/09/2023</a:t>
            </a:fld>
            <a:endParaRPr lang="fr-FR" dirty="0"/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597C5E89-510B-2F96-7DF8-E5FE32851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Réunion parents – professeurs: 1</a:t>
            </a:r>
            <a:r>
              <a:rPr lang="fr-FR" baseline="30000" dirty="0"/>
              <a:t>ère</a:t>
            </a:r>
            <a:r>
              <a:rPr lang="fr-FR" dirty="0"/>
              <a:t>, spécialité NSI </a:t>
            </a:r>
          </a:p>
        </p:txBody>
      </p:sp>
      <p:sp>
        <p:nvSpPr>
          <p:cNvPr id="8" name="Espace réservé du numéro de diapositive 5">
            <a:extLst>
              <a:ext uri="{FF2B5EF4-FFF2-40B4-BE49-F238E27FC236}">
                <a16:creationId xmlns:a16="http://schemas.microsoft.com/office/drawing/2014/main" id="{6F214433-F5A1-046C-E0FE-6AEAB8AF5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9B391D9B-C2E9-9047-968A-3DB730EF426E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50366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ce réservé de la date 3">
            <a:extLst>
              <a:ext uri="{FF2B5EF4-FFF2-40B4-BE49-F238E27FC236}">
                <a16:creationId xmlns:a16="http://schemas.microsoft.com/office/drawing/2014/main" id="{0054AECC-EE70-59D6-EC1F-1D835D958F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AB7C0159-02DE-024B-9E25-7A1D9824DB8F}" type="datetimeFigureOut">
              <a:rPr lang="fr-FR" smtClean="0"/>
              <a:pPr/>
              <a:t>12/09/2023</a:t>
            </a:fld>
            <a:endParaRPr lang="fr-FR" dirty="0"/>
          </a:p>
        </p:txBody>
      </p:sp>
      <p:sp>
        <p:nvSpPr>
          <p:cNvPr id="9" name="Espace réservé du pied de page 4">
            <a:extLst>
              <a:ext uri="{FF2B5EF4-FFF2-40B4-BE49-F238E27FC236}">
                <a16:creationId xmlns:a16="http://schemas.microsoft.com/office/drawing/2014/main" id="{7972D357-61CF-D48D-681E-30575743B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Réunion parents – professeurs: 1</a:t>
            </a:r>
            <a:r>
              <a:rPr lang="fr-FR" baseline="30000" dirty="0"/>
              <a:t>ère</a:t>
            </a:r>
            <a:r>
              <a:rPr lang="fr-FR" dirty="0"/>
              <a:t>, spécialité NSI </a:t>
            </a:r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8B4696DC-CAFF-6896-1281-DED97CE32F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9B391D9B-C2E9-9047-968A-3DB730EF426E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496599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2069E6-91B8-F244-A58E-8B0A87E97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038FCC1-9DFD-954B-9465-6E3FF78EF8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3A573F43-3330-A349-A18F-5D88E6202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e la date 3">
            <a:extLst>
              <a:ext uri="{FF2B5EF4-FFF2-40B4-BE49-F238E27FC236}">
                <a16:creationId xmlns:a16="http://schemas.microsoft.com/office/drawing/2014/main" id="{B7ECA5FF-ABAC-5455-DAC1-96E429D4B2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AB7C0159-02DE-024B-9E25-7A1D9824DB8F}" type="datetimeFigureOut">
              <a:rPr lang="fr-FR" smtClean="0"/>
              <a:pPr/>
              <a:t>12/09/2023</a:t>
            </a:fld>
            <a:endParaRPr lang="fr-FR" dirty="0"/>
          </a:p>
        </p:txBody>
      </p:sp>
      <p:sp>
        <p:nvSpPr>
          <p:cNvPr id="9" name="Espace réservé du pied de page 4">
            <a:extLst>
              <a:ext uri="{FF2B5EF4-FFF2-40B4-BE49-F238E27FC236}">
                <a16:creationId xmlns:a16="http://schemas.microsoft.com/office/drawing/2014/main" id="{2BCF6955-7578-0A4D-90E1-063FA9520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Réunion parents – professeurs: 1</a:t>
            </a:r>
            <a:r>
              <a:rPr lang="fr-FR" baseline="30000" dirty="0"/>
              <a:t>ère</a:t>
            </a:r>
            <a:r>
              <a:rPr lang="fr-FR" dirty="0"/>
              <a:t>, spécialité NSI </a:t>
            </a:r>
          </a:p>
        </p:txBody>
      </p:sp>
      <p:sp>
        <p:nvSpPr>
          <p:cNvPr id="10" name="Espace réservé du numéro de diapositive 5">
            <a:extLst>
              <a:ext uri="{FF2B5EF4-FFF2-40B4-BE49-F238E27FC236}">
                <a16:creationId xmlns:a16="http://schemas.microsoft.com/office/drawing/2014/main" id="{9862EBA2-B0B6-5578-DC00-1ECD2FA071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9B391D9B-C2E9-9047-968A-3DB730EF426E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226770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5383F4-8D01-2A4E-94C9-AFFBDD482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5404313-0BF4-B041-8A3A-9170AF9E77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B184E62-0229-DA41-8983-F519CF9253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50EBE46-EE93-BA49-84C0-D47ED8F596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7C0159-02DE-024B-9E25-7A1D9824DB8F}" type="datetimeFigureOut">
              <a:rPr lang="fr-FR" smtClean="0"/>
              <a:t>12/09/2023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4812C5F-CE96-D041-9C2E-88738CD2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4F71725-67CF-D248-B7E4-368935C33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91D9B-C2E9-9047-968A-3DB730EF426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1979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31379C1-850F-8043-8C5A-A750CAA68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C51058D-9638-6E45-9175-C249855629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A236567-8F4D-2E49-B889-CFF25667BE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7C0159-02DE-024B-9E25-7A1D9824DB8F}" type="datetimeFigureOut">
              <a:rPr lang="fr-FR" smtClean="0"/>
              <a:t>12/09/2023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E21925F-A778-CC44-A878-F067FE2E2B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0129A23-BE87-9643-9752-039D450BD3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91D9B-C2E9-9047-968A-3DB730EF426E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66201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23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540EC453-18AC-2A4C-986C-433AF7E8DB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5372" y="-763246"/>
            <a:ext cx="10159184" cy="8307536"/>
          </a:xfrm>
          <a:prstGeom prst="rect">
            <a:avLst/>
          </a:prstGeom>
        </p:spPr>
      </p:pic>
      <p:sp>
        <p:nvSpPr>
          <p:cNvPr id="21" name="FILET ENTRE LES LOGOS">
            <a:extLst>
              <a:ext uri="{FF2B5EF4-FFF2-40B4-BE49-F238E27FC236}">
                <a16:creationId xmlns:a16="http://schemas.microsoft.com/office/drawing/2014/main" id="{EDC0AD75-0559-9141-BD34-4C53DA4B14A5}"/>
              </a:ext>
            </a:extLst>
          </p:cNvPr>
          <p:cNvSpPr/>
          <p:nvPr/>
        </p:nvSpPr>
        <p:spPr>
          <a:xfrm flipH="1">
            <a:off x="9149841" y="3029286"/>
            <a:ext cx="45719" cy="8309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Rectangle 2"/>
          <p:cNvSpPr/>
          <p:nvPr/>
        </p:nvSpPr>
        <p:spPr>
          <a:xfrm>
            <a:off x="3944432" y="2851913"/>
            <a:ext cx="4937185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fr-FR" sz="3200" dirty="0">
                <a:solidFill>
                  <a:schemeClr val="bg1"/>
                </a:solidFill>
              </a:rPr>
              <a:t>Spécialité Numérique et </a:t>
            </a:r>
          </a:p>
          <a:p>
            <a:pPr algn="r"/>
            <a:r>
              <a:rPr lang="fr-FR" sz="3200" dirty="0">
                <a:solidFill>
                  <a:schemeClr val="bg1"/>
                </a:solidFill>
              </a:rPr>
              <a:t>Sciences Informatiques (NSI)</a:t>
            </a:r>
          </a:p>
        </p:txBody>
      </p:sp>
      <p:sp>
        <p:nvSpPr>
          <p:cNvPr id="7" name="NOM + DATE">
            <a:extLst>
              <a:ext uri="{FF2B5EF4-FFF2-40B4-BE49-F238E27FC236}">
                <a16:creationId xmlns:a16="http://schemas.microsoft.com/office/drawing/2014/main" id="{3BF5E462-39AC-6147-AA41-F909DDBC3E24}"/>
              </a:ext>
            </a:extLst>
          </p:cNvPr>
          <p:cNvSpPr txBox="1"/>
          <p:nvPr/>
        </p:nvSpPr>
        <p:spPr>
          <a:xfrm>
            <a:off x="6096000" y="4352478"/>
            <a:ext cx="52024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600" spc="300" dirty="0">
                <a:solidFill>
                  <a:schemeClr val="bg1"/>
                </a:solidFill>
                <a:latin typeface="Ubuntu" panose="020B0504030602030204" pitchFamily="34" charset="0"/>
              </a:rPr>
              <a:t>Première et Terminale: Flore </a:t>
            </a:r>
            <a:r>
              <a:rPr lang="fr-FR" sz="1600" spc="300" dirty="0" err="1">
                <a:solidFill>
                  <a:schemeClr val="bg1"/>
                </a:solidFill>
                <a:latin typeface="Ubuntu" panose="020B0504030602030204" pitchFamily="34" charset="0"/>
              </a:rPr>
              <a:t>Skaza</a:t>
            </a:r>
            <a:endParaRPr lang="fr-FR" sz="1600" spc="300" dirty="0">
              <a:solidFill>
                <a:schemeClr val="bg1"/>
              </a:solidFill>
              <a:latin typeface="Ubuntu" panose="020B0504030602030204" pitchFamily="34" charset="0"/>
            </a:endParaRPr>
          </a:p>
          <a:p>
            <a:pPr algn="r"/>
            <a:r>
              <a:rPr lang="fr-FR" sz="1600" spc="300" dirty="0" err="1">
                <a:solidFill>
                  <a:schemeClr val="bg1"/>
                </a:solidFill>
                <a:latin typeface="Ubuntu" panose="020B0504030602030204" pitchFamily="34" charset="0"/>
              </a:rPr>
              <a:t>flore.skaza@ac-versailles.fr</a:t>
            </a:r>
            <a:endParaRPr lang="fr-FR" sz="1600" spc="300" dirty="0">
              <a:solidFill>
                <a:schemeClr val="bg1"/>
              </a:solidFill>
              <a:latin typeface="Ubuntu" panose="020B0504030602030204" pitchFamily="34" charset="0"/>
            </a:endParaRPr>
          </a:p>
          <a:p>
            <a:pPr algn="r"/>
            <a:endParaRPr lang="fr-FR" sz="1600" spc="300" dirty="0">
              <a:solidFill>
                <a:schemeClr val="bg1"/>
              </a:solidFill>
              <a:latin typeface="Ubuntu" panose="020B0504030602030204" pitchFamily="34" charset="0"/>
            </a:endParaRPr>
          </a:p>
          <a:p>
            <a:pPr algn="r"/>
            <a:r>
              <a:rPr lang="fr-FR" sz="1600" spc="300" dirty="0">
                <a:solidFill>
                  <a:schemeClr val="bg1"/>
                </a:solidFill>
                <a:latin typeface="Ubuntu" panose="020B0504030602030204" pitchFamily="34" charset="0"/>
              </a:rPr>
              <a:t>Première: Marc Biver</a:t>
            </a:r>
          </a:p>
          <a:p>
            <a:pPr algn="r"/>
            <a:r>
              <a:rPr lang="fr-FR" sz="1600" spc="300" dirty="0" err="1">
                <a:solidFill>
                  <a:schemeClr val="bg1"/>
                </a:solidFill>
                <a:latin typeface="Ubuntu" panose="020B0504030602030204" pitchFamily="34" charset="0"/>
              </a:rPr>
              <a:t>marc.biver@ac-versailles.fr</a:t>
            </a:r>
            <a:endParaRPr lang="fr-FR" sz="1600" spc="300" dirty="0">
              <a:solidFill>
                <a:schemeClr val="bg1"/>
              </a:solidFill>
              <a:latin typeface="Ubuntu" panose="020B0504030602030204" pitchFamily="34" charset="0"/>
            </a:endParaRPr>
          </a:p>
          <a:p>
            <a:pPr algn="r"/>
            <a:endParaRPr lang="fr-FR" sz="1600" spc="3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12521FD7-A4CC-44FE-876D-C35C16DE5A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44" t="2653" r="13942" b="81151"/>
          <a:stretch/>
        </p:blipFill>
        <p:spPr bwMode="auto">
          <a:xfrm>
            <a:off x="9473216" y="3006959"/>
            <a:ext cx="2313000" cy="830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A logo with a green arrow&#10;&#10;Description automatically generated">
            <a:extLst>
              <a:ext uri="{FF2B5EF4-FFF2-40B4-BE49-F238E27FC236}">
                <a16:creationId xmlns:a16="http://schemas.microsoft.com/office/drawing/2014/main" id="{81DA60E1-F083-19D6-09CC-ED10DE2F3E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2652356" cy="879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924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82B2C012-4388-3D48-B407-1C53B3D704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076" y="235118"/>
            <a:ext cx="12192000" cy="6335389"/>
          </a:xfrm>
          <a:prstGeom prst="rect">
            <a:avLst/>
          </a:prstGeom>
        </p:spPr>
      </p:pic>
      <p:sp>
        <p:nvSpPr>
          <p:cNvPr id="75" name="Forme libre 74">
            <a:extLst>
              <a:ext uri="{FF2B5EF4-FFF2-40B4-BE49-F238E27FC236}">
                <a16:creationId xmlns:a16="http://schemas.microsoft.com/office/drawing/2014/main" id="{43C8B518-97C5-7140-ACC6-63CDB2645362}"/>
              </a:ext>
            </a:extLst>
          </p:cNvPr>
          <p:cNvSpPr/>
          <p:nvPr/>
        </p:nvSpPr>
        <p:spPr>
          <a:xfrm>
            <a:off x="4122219" y="1"/>
            <a:ext cx="8335538" cy="6857999"/>
          </a:xfrm>
          <a:custGeom>
            <a:avLst/>
            <a:gdLst>
              <a:gd name="connsiteX0" fmla="*/ 1878068 w 8335538"/>
              <a:gd name="connsiteY0" fmla="*/ 0 h 6857999"/>
              <a:gd name="connsiteX1" fmla="*/ 6457470 w 8335538"/>
              <a:gd name="connsiteY1" fmla="*/ 0 h 6857999"/>
              <a:gd name="connsiteX2" fmla="*/ 8319678 w 8335538"/>
              <a:gd name="connsiteY2" fmla="*/ 0 h 6857999"/>
              <a:gd name="connsiteX3" fmla="*/ 8319678 w 8335538"/>
              <a:gd name="connsiteY3" fmla="*/ 3130242 h 6857999"/>
              <a:gd name="connsiteX4" fmla="*/ 8330115 w 8335538"/>
              <a:gd name="connsiteY4" fmla="*/ 3267495 h 6857999"/>
              <a:gd name="connsiteX5" fmla="*/ 8335538 w 8335538"/>
              <a:gd name="connsiteY5" fmla="*/ 3481968 h 6857999"/>
              <a:gd name="connsiteX6" fmla="*/ 8330115 w 8335538"/>
              <a:gd name="connsiteY6" fmla="*/ 3696441 h 6857999"/>
              <a:gd name="connsiteX7" fmla="*/ 8319678 w 8335538"/>
              <a:gd name="connsiteY7" fmla="*/ 3833695 h 6857999"/>
              <a:gd name="connsiteX8" fmla="*/ 8319678 w 8335538"/>
              <a:gd name="connsiteY8" fmla="*/ 6857999 h 6857999"/>
              <a:gd name="connsiteX9" fmla="*/ 1725103 w 8335538"/>
              <a:gd name="connsiteY9" fmla="*/ 6857999 h 6857999"/>
              <a:gd name="connsiteX10" fmla="*/ 1674127 w 8335538"/>
              <a:gd name="connsiteY10" fmla="*/ 6821749 h 6857999"/>
              <a:gd name="connsiteX11" fmla="*/ 0 w 8335538"/>
              <a:gd name="connsiteY11" fmla="*/ 3481968 h 6857999"/>
              <a:gd name="connsiteX12" fmla="*/ 1837530 w 8335538"/>
              <a:gd name="connsiteY12" fmla="*/ 2598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8335538" h="6857999">
                <a:moveTo>
                  <a:pt x="1878068" y="0"/>
                </a:moveTo>
                <a:lnTo>
                  <a:pt x="6457470" y="0"/>
                </a:lnTo>
                <a:lnTo>
                  <a:pt x="8319678" y="0"/>
                </a:lnTo>
                <a:lnTo>
                  <a:pt x="8319678" y="3130242"/>
                </a:lnTo>
                <a:lnTo>
                  <a:pt x="8330115" y="3267495"/>
                </a:lnTo>
                <a:cubicBezTo>
                  <a:pt x="8333716" y="3338532"/>
                  <a:pt x="8335538" y="3410037"/>
                  <a:pt x="8335538" y="3481968"/>
                </a:cubicBezTo>
                <a:cubicBezTo>
                  <a:pt x="8335538" y="3553899"/>
                  <a:pt x="8333716" y="3625405"/>
                  <a:pt x="8330115" y="3696441"/>
                </a:cubicBezTo>
                <a:lnTo>
                  <a:pt x="8319678" y="3833695"/>
                </a:lnTo>
                <a:lnTo>
                  <a:pt x="8319678" y="6857999"/>
                </a:lnTo>
                <a:lnTo>
                  <a:pt x="1725103" y="6857999"/>
                </a:lnTo>
                <a:lnTo>
                  <a:pt x="1674127" y="6821749"/>
                </a:lnTo>
                <a:cubicBezTo>
                  <a:pt x="657829" y="6061706"/>
                  <a:pt x="0" y="4848659"/>
                  <a:pt x="0" y="3481968"/>
                </a:cubicBezTo>
                <a:cubicBezTo>
                  <a:pt x="0" y="2043346"/>
                  <a:pt x="728896" y="774967"/>
                  <a:pt x="1837530" y="25989"/>
                </a:cubicBezTo>
                <a:close/>
              </a:path>
            </a:pathLst>
          </a:custGeom>
          <a:solidFill>
            <a:srgbClr val="4D23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F8E0F52E-3E19-5F4D-97A0-9086EAA66111}"/>
              </a:ext>
            </a:extLst>
          </p:cNvPr>
          <p:cNvSpPr txBox="1"/>
          <p:nvPr/>
        </p:nvSpPr>
        <p:spPr>
          <a:xfrm>
            <a:off x="9748719" y="1385892"/>
            <a:ext cx="229436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Programme &amp; Objectifs en 1</a:t>
            </a:r>
            <a:r>
              <a:rPr lang="fr-FR" sz="1600" baseline="30000" dirty="0">
                <a:solidFill>
                  <a:schemeClr val="bg1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ère</a:t>
            </a:r>
            <a:endParaRPr lang="fr-FR" sz="1600" dirty="0">
              <a:solidFill>
                <a:schemeClr val="bg1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Image 14">
            <a:extLst>
              <a:ext uri="{FF2B5EF4-FFF2-40B4-BE49-F238E27FC236}">
                <a16:creationId xmlns:a16="http://schemas.microsoft.com/office/drawing/2014/main" id="{D08691CB-3B93-9847-815A-D0B3C5F24A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3261" y="1480710"/>
            <a:ext cx="374585" cy="394008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EEF1C6A-D4A2-A749-BAA9-85B61B62E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19978" y="1480708"/>
            <a:ext cx="435631" cy="394011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59AB7EC8-31DB-CD47-8E81-A891A80D7F5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8109" y="3231995"/>
            <a:ext cx="430081" cy="394009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C599A2CC-7774-D54F-97FC-67DC7CE9DF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1919" y="3227554"/>
            <a:ext cx="449504" cy="394011"/>
          </a:xfrm>
          <a:prstGeom prst="rect">
            <a:avLst/>
          </a:prstGeom>
        </p:spPr>
      </p:pic>
      <p:sp>
        <p:nvSpPr>
          <p:cNvPr id="54" name="ZoneTexte 53">
            <a:extLst>
              <a:ext uri="{FF2B5EF4-FFF2-40B4-BE49-F238E27FC236}">
                <a16:creationId xmlns:a16="http://schemas.microsoft.com/office/drawing/2014/main" id="{5E6530FA-4698-5340-B5CD-39D87D4D5ECB}"/>
              </a:ext>
            </a:extLst>
          </p:cNvPr>
          <p:cNvSpPr txBox="1"/>
          <p:nvPr/>
        </p:nvSpPr>
        <p:spPr>
          <a:xfrm>
            <a:off x="6297293" y="3148036"/>
            <a:ext cx="229436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Modalités pratiques de l’année de 1</a:t>
            </a:r>
            <a:r>
              <a:rPr lang="fr-FR" sz="1600" baseline="30000" dirty="0">
                <a:solidFill>
                  <a:schemeClr val="bg1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ère</a:t>
            </a:r>
            <a:endParaRPr lang="fr-FR" sz="1600" dirty="0">
              <a:solidFill>
                <a:schemeClr val="bg1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sp>
        <p:nvSpPr>
          <p:cNvPr id="55" name="ZoneTexte 54">
            <a:extLst>
              <a:ext uri="{FF2B5EF4-FFF2-40B4-BE49-F238E27FC236}">
                <a16:creationId xmlns:a16="http://schemas.microsoft.com/office/drawing/2014/main" id="{4A071CB9-5118-2E45-A70A-F02AF90BA9DF}"/>
              </a:ext>
            </a:extLst>
          </p:cNvPr>
          <p:cNvSpPr txBox="1"/>
          <p:nvPr/>
        </p:nvSpPr>
        <p:spPr>
          <a:xfrm>
            <a:off x="9748719" y="3255282"/>
            <a:ext cx="2294363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Questions / réponses</a:t>
            </a:r>
            <a:endParaRPr lang="fr-FR" sz="1100" dirty="0">
              <a:solidFill>
                <a:schemeClr val="bg1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sp>
        <p:nvSpPr>
          <p:cNvPr id="69" name="ZoneTexte 68">
            <a:extLst>
              <a:ext uri="{FF2B5EF4-FFF2-40B4-BE49-F238E27FC236}">
                <a16:creationId xmlns:a16="http://schemas.microsoft.com/office/drawing/2014/main" id="{A9BE08AD-7878-8D4C-9576-817D595FB89D}"/>
              </a:ext>
            </a:extLst>
          </p:cNvPr>
          <p:cNvSpPr txBox="1"/>
          <p:nvPr/>
        </p:nvSpPr>
        <p:spPr>
          <a:xfrm>
            <a:off x="6297294" y="1385892"/>
            <a:ext cx="2294363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sz="1600" dirty="0">
                <a:solidFill>
                  <a:schemeClr val="bg1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Fonctionnement des Spécialités au lycée</a:t>
            </a:r>
            <a:endParaRPr lang="fr-FR" sz="1100" dirty="0">
              <a:solidFill>
                <a:schemeClr val="bg1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sp>
        <p:nvSpPr>
          <p:cNvPr id="5" name="Espace réservé de la date 3">
            <a:extLst>
              <a:ext uri="{FF2B5EF4-FFF2-40B4-BE49-F238E27FC236}">
                <a16:creationId xmlns:a16="http://schemas.microsoft.com/office/drawing/2014/main" id="{B19B7E04-94EF-67F5-7CBE-5D89DD66EBF5}"/>
              </a:ext>
            </a:extLst>
          </p:cNvPr>
          <p:cNvSpPr txBox="1">
            <a:spLocks/>
          </p:cNvSpPr>
          <p:nvPr/>
        </p:nvSpPr>
        <p:spPr>
          <a:xfrm>
            <a:off x="838200" y="6529975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fr-FR"/>
            </a:defPPr>
            <a:lvl1pPr marL="0" algn="l" defTabSz="914400" rtl="0" eaLnBrk="1" latinLnBrk="0" hangingPunct="1"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B7C0159-02DE-024B-9E25-7A1D9824DB8F}" type="datetimeFigureOut">
              <a:rPr lang="fr-FR" sz="1200" smtClean="0"/>
              <a:pPr/>
              <a:t>12/09/2023</a:t>
            </a:fld>
            <a:endParaRPr lang="fr-FR" sz="1200" dirty="0"/>
          </a:p>
        </p:txBody>
      </p:sp>
      <p:sp>
        <p:nvSpPr>
          <p:cNvPr id="6" name="Espace réservé du pied de page 4">
            <a:extLst>
              <a:ext uri="{FF2B5EF4-FFF2-40B4-BE49-F238E27FC236}">
                <a16:creationId xmlns:a16="http://schemas.microsoft.com/office/drawing/2014/main" id="{746B5406-9D0F-137D-FB42-81077075DC67}"/>
              </a:ext>
            </a:extLst>
          </p:cNvPr>
          <p:cNvSpPr txBox="1">
            <a:spLocks/>
          </p:cNvSpPr>
          <p:nvPr/>
        </p:nvSpPr>
        <p:spPr>
          <a:xfrm>
            <a:off x="5936844" y="6645725"/>
            <a:ext cx="4114800" cy="1661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 kern="1200" cap="none" baseline="0">
                <a:solidFill>
                  <a:schemeClr val="tx1"/>
                </a:solidFill>
                <a:effectLst/>
                <a:latin typeface="Geomanist" panose="02000503000000020004" pitchFamily="50" charset="0"/>
                <a:ea typeface="+mn-ea"/>
                <a:cs typeface="+mn-cs"/>
              </a:defRPr>
            </a:lvl1pPr>
            <a:lvl2pPr marL="60958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200" dirty="0">
                <a:solidFill>
                  <a:schemeClr val="bg1"/>
                </a:solidFill>
                <a:latin typeface="+mn-lt"/>
              </a:rPr>
              <a:t>Réunion parents – professeurs: 1</a:t>
            </a:r>
            <a:r>
              <a:rPr lang="fr-FR" sz="1200" baseline="30000" dirty="0">
                <a:solidFill>
                  <a:schemeClr val="bg1"/>
                </a:solidFill>
                <a:latin typeface="+mn-lt"/>
              </a:rPr>
              <a:t>ère</a:t>
            </a:r>
            <a:r>
              <a:rPr lang="fr-FR" sz="1200" dirty="0">
                <a:solidFill>
                  <a:schemeClr val="bg1"/>
                </a:solidFill>
                <a:latin typeface="+mn-lt"/>
              </a:rPr>
              <a:t>, spécialité NSI </a:t>
            </a: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F767275D-E4DA-8805-068B-3B11BD094BE9}"/>
              </a:ext>
            </a:extLst>
          </p:cNvPr>
          <p:cNvSpPr txBox="1">
            <a:spLocks/>
          </p:cNvSpPr>
          <p:nvPr/>
        </p:nvSpPr>
        <p:spPr>
          <a:xfrm>
            <a:off x="8610600" y="6529975"/>
            <a:ext cx="2743200" cy="365125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Arial Narrow" panose="020B0606020202030204" pitchFamily="34" charset="0"/>
                <a:ea typeface="+mn-ea"/>
                <a:cs typeface="+mn-cs"/>
              </a:defRPr>
            </a:lvl1pPr>
            <a:lvl2pPr marL="60958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21917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828754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438339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B391D9B-C2E9-9047-968A-3DB730EF426E}" type="slidenum">
              <a:rPr lang="fr-FR" sz="1200" smtClean="0">
                <a:solidFill>
                  <a:schemeClr val="bg1"/>
                </a:solidFill>
                <a:latin typeface="+mn-lt"/>
              </a:rPr>
              <a:pPr/>
              <a:t>2</a:t>
            </a:fld>
            <a:endParaRPr lang="fr-FR" sz="12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8" name="Picture 7" descr="A logo with a green arrow&#10;&#10;Description automatically generated">
            <a:extLst>
              <a:ext uri="{FF2B5EF4-FFF2-40B4-BE49-F238E27FC236}">
                <a16:creationId xmlns:a16="http://schemas.microsoft.com/office/drawing/2014/main" id="{174CC1F0-1BED-241C-945F-A5FA7E1A17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1"/>
            <a:ext cx="1655180" cy="54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5117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D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OMMAIRE">
            <a:extLst>
              <a:ext uri="{FF2B5EF4-FFF2-40B4-BE49-F238E27FC236}">
                <a16:creationId xmlns:a16="http://schemas.microsoft.com/office/drawing/2014/main" id="{D275AFD6-99E2-5C4B-848B-EA99D23FDCDA}"/>
              </a:ext>
            </a:extLst>
          </p:cNvPr>
          <p:cNvSpPr txBox="1"/>
          <p:nvPr/>
        </p:nvSpPr>
        <p:spPr>
          <a:xfrm>
            <a:off x="374786" y="1617903"/>
            <a:ext cx="5843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Si spécialité non conservée en Terminale:</a:t>
            </a:r>
            <a:endParaRPr lang="fr-FR" b="1" dirty="0">
              <a:solidFill>
                <a:srgbClr val="FFFFFF"/>
              </a:solidFill>
              <a:latin typeface="Ubuntu" panose="020B0504030602030204" pitchFamily="34" charset="0"/>
            </a:endParaRPr>
          </a:p>
        </p:txBody>
      </p:sp>
      <p:sp>
        <p:nvSpPr>
          <p:cNvPr id="100" name="ZoneTexte 99">
            <a:extLst>
              <a:ext uri="{FF2B5EF4-FFF2-40B4-BE49-F238E27FC236}">
                <a16:creationId xmlns:a16="http://schemas.microsoft.com/office/drawing/2014/main" id="{DED8FCC5-6520-3F44-89B3-7B4A391965BE}"/>
              </a:ext>
            </a:extLst>
          </p:cNvPr>
          <p:cNvSpPr txBox="1"/>
          <p:nvPr/>
        </p:nvSpPr>
        <p:spPr>
          <a:xfrm>
            <a:off x="374786" y="2013274"/>
            <a:ext cx="5673704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dirty="0">
                <a:solidFill>
                  <a:srgbClr val="00B0F0"/>
                </a:solidFill>
              </a:rPr>
              <a:t>	La moyenne obtenue sur l’année de NSI est 	incluse dans la note finale de contrôle continu</a:t>
            </a:r>
          </a:p>
          <a:p>
            <a:pPr lvl="1"/>
            <a:endParaRPr lang="fr-FR" dirty="0">
              <a:solidFill>
                <a:srgbClr val="00B0F0"/>
              </a:solidFill>
            </a:endParaRPr>
          </a:p>
          <a:p>
            <a:pPr lvl="1"/>
            <a:r>
              <a:rPr lang="fr-FR" b="1" dirty="0">
                <a:solidFill>
                  <a:srgbClr val="00B0F0"/>
                </a:solidFill>
              </a:rPr>
              <a:t>	NSI = coefficient de 8 (sur 100).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defRPr/>
            </a:pPr>
            <a:endParaRPr lang="fr-FR" sz="1400" b="1" dirty="0">
              <a:solidFill>
                <a:schemeClr val="bg1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  <a:p>
            <a:pPr>
              <a:buSzPct val="130000"/>
            </a:pPr>
            <a:endParaRPr lang="fr-FR" b="1" dirty="0">
              <a:solidFill>
                <a:schemeClr val="bg1"/>
              </a:solidFill>
              <a:latin typeface="Ubuntu" panose="020B0504030602030204" pitchFamily="34" charset="0"/>
              <a:ea typeface="Arial" charset="0"/>
              <a:cs typeface="Arial" charset="0"/>
            </a:endParaRPr>
          </a:p>
        </p:txBody>
      </p:sp>
      <p:cxnSp>
        <p:nvCxnSpPr>
          <p:cNvPr id="101" name="flèche 1">
            <a:extLst>
              <a:ext uri="{FF2B5EF4-FFF2-40B4-BE49-F238E27FC236}">
                <a16:creationId xmlns:a16="http://schemas.microsoft.com/office/drawing/2014/main" id="{FFEF5E51-B138-0642-9ED5-02365CDAD0BE}"/>
              </a:ext>
            </a:extLst>
          </p:cNvPr>
          <p:cNvCxnSpPr>
            <a:cxnSpLocks/>
          </p:cNvCxnSpPr>
          <p:nvPr/>
        </p:nvCxnSpPr>
        <p:spPr>
          <a:xfrm>
            <a:off x="443217" y="2191539"/>
            <a:ext cx="856527" cy="0"/>
          </a:xfrm>
          <a:prstGeom prst="straightConnector1">
            <a:avLst/>
          </a:prstGeom>
          <a:ln w="25400" cap="rnd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utoShape 3"/>
          <p:cNvSpPr>
            <a:spLocks noChangeAspect="1" noChangeArrowheads="1" noTextEdit="1"/>
          </p:cNvSpPr>
          <p:nvPr/>
        </p:nvSpPr>
        <p:spPr bwMode="auto">
          <a:xfrm>
            <a:off x="9968427" y="-538639"/>
            <a:ext cx="9251950" cy="925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53" name="SOMMAIRE">
            <a:extLst>
              <a:ext uri="{FF2B5EF4-FFF2-40B4-BE49-F238E27FC236}">
                <a16:creationId xmlns:a16="http://schemas.microsoft.com/office/drawing/2014/main" id="{3FF151A6-B283-D542-AA18-E967735251E7}"/>
              </a:ext>
            </a:extLst>
          </p:cNvPr>
          <p:cNvSpPr txBox="1"/>
          <p:nvPr/>
        </p:nvSpPr>
        <p:spPr>
          <a:xfrm>
            <a:off x="303534" y="3586171"/>
            <a:ext cx="5843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Si spécialité conservée en Terminale:</a:t>
            </a:r>
            <a:endParaRPr lang="fr-FR" b="1" dirty="0">
              <a:solidFill>
                <a:srgbClr val="FFFFFF"/>
              </a:solidFill>
              <a:latin typeface="Ubuntu" panose="020B0504030602030204" pitchFamily="34" charset="0"/>
            </a:endParaRPr>
          </a:p>
        </p:txBody>
      </p:sp>
      <p:sp>
        <p:nvSpPr>
          <p:cNvPr id="54" name="ZoneTexte 53">
            <a:extLst>
              <a:ext uri="{FF2B5EF4-FFF2-40B4-BE49-F238E27FC236}">
                <a16:creationId xmlns:a16="http://schemas.microsoft.com/office/drawing/2014/main" id="{48D49EBA-69DA-654C-9E81-8A05DD88F7CB}"/>
              </a:ext>
            </a:extLst>
          </p:cNvPr>
          <p:cNvSpPr txBox="1"/>
          <p:nvPr/>
        </p:nvSpPr>
        <p:spPr>
          <a:xfrm>
            <a:off x="374786" y="4088754"/>
            <a:ext cx="64784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B0F0"/>
                </a:solidFill>
              </a:rPr>
              <a:t>	NSI = coefficient 16 </a:t>
            </a:r>
            <a:r>
              <a:rPr lang="fr-FR" dirty="0">
                <a:solidFill>
                  <a:srgbClr val="00B0F0"/>
                </a:solidFill>
              </a:rPr>
              <a:t>(6 heures d’enseignement / semaine)</a:t>
            </a:r>
            <a:endParaRPr lang="fr-FR" b="1" dirty="0">
              <a:solidFill>
                <a:srgbClr val="00B0F0"/>
              </a:solidFill>
            </a:endParaRPr>
          </a:p>
          <a:p>
            <a:endParaRPr lang="fr-FR" b="1" dirty="0">
              <a:solidFill>
                <a:srgbClr val="00B0F0"/>
              </a:solidFill>
              <a:latin typeface="Ubuntu" panose="020B0504030602030204" pitchFamily="34" charset="0"/>
              <a:ea typeface="Arial" charset="0"/>
              <a:cs typeface="Arial" charset="0"/>
            </a:endParaRPr>
          </a:p>
          <a:p>
            <a:r>
              <a:rPr lang="fr-FR" b="1" dirty="0">
                <a:solidFill>
                  <a:srgbClr val="00B0F0"/>
                </a:solidFill>
                <a:latin typeface="Ubuntu" panose="020B0504030602030204" pitchFamily="34" charset="0"/>
                <a:ea typeface="Arial" charset="0"/>
                <a:cs typeface="Arial" charset="0"/>
              </a:rPr>
              <a:t>         	</a:t>
            </a:r>
            <a:r>
              <a:rPr lang="fr-FR" dirty="0">
                <a:solidFill>
                  <a:srgbClr val="00B0F0"/>
                </a:solidFill>
              </a:rPr>
              <a:t>Deux épreuves (en Juin à partir de cette année)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B0F0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B0F0"/>
                </a:solidFill>
              </a:rPr>
              <a:t>Une écrite de 3h30 sur 12 points.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fr-FR" dirty="0">
              <a:solidFill>
                <a:srgbClr val="00B0F0"/>
              </a:solidFill>
            </a:endParaRPr>
          </a:p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rgbClr val="00B0F0"/>
                </a:solidFill>
              </a:rPr>
              <a:t>Une pratique de 1 heure sur 8 points, sur ordinateur avec un dialogue avec l’examinateur.</a:t>
            </a:r>
          </a:p>
        </p:txBody>
      </p:sp>
      <p:cxnSp>
        <p:nvCxnSpPr>
          <p:cNvPr id="55" name="flèche 1">
            <a:extLst>
              <a:ext uri="{FF2B5EF4-FFF2-40B4-BE49-F238E27FC236}">
                <a16:creationId xmlns:a16="http://schemas.microsoft.com/office/drawing/2014/main" id="{49A5E32B-4EAC-ED46-8E0A-51FC2CB8DB66}"/>
              </a:ext>
            </a:extLst>
          </p:cNvPr>
          <p:cNvCxnSpPr>
            <a:cxnSpLocks/>
          </p:cNvCxnSpPr>
          <p:nvPr/>
        </p:nvCxnSpPr>
        <p:spPr>
          <a:xfrm>
            <a:off x="429840" y="4257660"/>
            <a:ext cx="856527" cy="0"/>
          </a:xfrm>
          <a:prstGeom prst="straightConnector1">
            <a:avLst/>
          </a:prstGeom>
          <a:ln w="25400" cap="rnd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ECD770B8-900E-C44C-AAB8-7D2B48A0B75F}"/>
              </a:ext>
            </a:extLst>
          </p:cNvPr>
          <p:cNvSpPr txBox="1"/>
          <p:nvPr/>
        </p:nvSpPr>
        <p:spPr>
          <a:xfrm>
            <a:off x="9533965" y="216012"/>
            <a:ext cx="2459629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Fonctionnement des Spécialités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041DCFBC-E147-E642-A464-3FD7C3CA3C58}"/>
              </a:ext>
            </a:extLst>
          </p:cNvPr>
          <p:cNvCxnSpPr>
            <a:cxnSpLocks/>
          </p:cNvCxnSpPr>
          <p:nvPr/>
        </p:nvCxnSpPr>
        <p:spPr>
          <a:xfrm>
            <a:off x="9412941" y="554566"/>
            <a:ext cx="277905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E473F920-A094-4748-8B6E-9CF65B873288}"/>
              </a:ext>
            </a:extLst>
          </p:cNvPr>
          <p:cNvCxnSpPr/>
          <p:nvPr/>
        </p:nvCxnSpPr>
        <p:spPr>
          <a:xfrm>
            <a:off x="0" y="1987235"/>
            <a:ext cx="299869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CEA2E9FA-EFAA-2644-95DC-167587E4D8D8}"/>
              </a:ext>
            </a:extLst>
          </p:cNvPr>
          <p:cNvCxnSpPr/>
          <p:nvPr/>
        </p:nvCxnSpPr>
        <p:spPr>
          <a:xfrm>
            <a:off x="-10453" y="3970048"/>
            <a:ext cx="299869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ZoneTexte 3">
            <a:extLst>
              <a:ext uri="{FF2B5EF4-FFF2-40B4-BE49-F238E27FC236}">
                <a16:creationId xmlns:a16="http://schemas.microsoft.com/office/drawing/2014/main" id="{3912E08B-3747-0AC7-0E92-3A7748F07452}"/>
              </a:ext>
            </a:extLst>
          </p:cNvPr>
          <p:cNvSpPr txBox="1"/>
          <p:nvPr/>
        </p:nvSpPr>
        <p:spPr>
          <a:xfrm>
            <a:off x="422852" y="712962"/>
            <a:ext cx="778224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00A6B3"/>
                </a:solidFill>
                <a:latin typeface="Ubuntu" panose="020B0504030602030204" pitchFamily="34" charset="0"/>
                <a:ea typeface="Arial" charset="0"/>
                <a:cs typeface="Arial" charset="0"/>
              </a:rPr>
              <a:t>         	</a:t>
            </a:r>
            <a:r>
              <a:rPr lang="fr-FR" b="1" dirty="0">
                <a:solidFill>
                  <a:srgbClr val="00B0F0"/>
                </a:solidFill>
              </a:rPr>
              <a:t>Avril 2024: choix des deux spécialités retenues </a:t>
            </a:r>
          </a:p>
          <a:p>
            <a:r>
              <a:rPr lang="fr-FR" b="1" dirty="0">
                <a:solidFill>
                  <a:srgbClr val="00B0F0"/>
                </a:solidFill>
              </a:rPr>
              <a:t>	pour la Terminale</a:t>
            </a:r>
          </a:p>
          <a:p>
            <a:pPr lvl="1" fontAlgn="base">
              <a:spcBef>
                <a:spcPct val="0"/>
              </a:spcBef>
              <a:spcAft>
                <a:spcPct val="0"/>
              </a:spcAft>
              <a:defRPr/>
            </a:pPr>
            <a:endParaRPr lang="fr-FR" sz="1400" b="1" dirty="0">
              <a:solidFill>
                <a:schemeClr val="bg1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  <a:p>
            <a:pPr>
              <a:buSzPct val="130000"/>
            </a:pPr>
            <a:endParaRPr lang="fr-FR" b="1" dirty="0">
              <a:solidFill>
                <a:schemeClr val="bg1"/>
              </a:solidFill>
              <a:latin typeface="Ubuntu" panose="020B0504030602030204" pitchFamily="34" charset="0"/>
              <a:ea typeface="Arial" charset="0"/>
              <a:cs typeface="Arial" charset="0"/>
            </a:endParaRPr>
          </a:p>
        </p:txBody>
      </p:sp>
      <p:pic>
        <p:nvPicPr>
          <p:cNvPr id="5" name="Picture 4" descr="A poster with a pie chart&#10;&#10;Description automatically generated">
            <a:extLst>
              <a:ext uri="{FF2B5EF4-FFF2-40B4-BE49-F238E27FC236}">
                <a16:creationId xmlns:a16="http://schemas.microsoft.com/office/drawing/2014/main" id="{46B828B7-24E7-66D7-52CB-3CD6F6220E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3220" y="967742"/>
            <a:ext cx="5361489" cy="5588396"/>
          </a:xfrm>
          <a:prstGeom prst="rect">
            <a:avLst/>
          </a:prstGeom>
        </p:spPr>
      </p:pic>
      <p:cxnSp>
        <p:nvCxnSpPr>
          <p:cNvPr id="7" name="flèche 1">
            <a:extLst>
              <a:ext uri="{FF2B5EF4-FFF2-40B4-BE49-F238E27FC236}">
                <a16:creationId xmlns:a16="http://schemas.microsoft.com/office/drawing/2014/main" id="{FB326BED-2DA2-D54D-1E81-2A754C8240CF}"/>
              </a:ext>
            </a:extLst>
          </p:cNvPr>
          <p:cNvCxnSpPr>
            <a:cxnSpLocks/>
          </p:cNvCxnSpPr>
          <p:nvPr/>
        </p:nvCxnSpPr>
        <p:spPr>
          <a:xfrm>
            <a:off x="448525" y="918319"/>
            <a:ext cx="856527" cy="0"/>
          </a:xfrm>
          <a:prstGeom prst="straightConnector1">
            <a:avLst/>
          </a:prstGeom>
          <a:ln w="25400" cap="rnd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space réservé de la date 3">
            <a:extLst>
              <a:ext uri="{FF2B5EF4-FFF2-40B4-BE49-F238E27FC236}">
                <a16:creationId xmlns:a16="http://schemas.microsoft.com/office/drawing/2014/main" id="{5546DFD7-B869-B541-0EC2-3E1229BFA9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2997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AB7C0159-02DE-024B-9E25-7A1D9824DB8F}" type="datetimeFigureOut">
              <a:rPr lang="fr-FR" smtClean="0">
                <a:solidFill>
                  <a:schemeClr val="bg1"/>
                </a:solidFill>
              </a:rPr>
              <a:pPr/>
              <a:t>12/09/2023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9" name="Espace réservé du pied de page 4">
            <a:extLst>
              <a:ext uri="{FF2B5EF4-FFF2-40B4-BE49-F238E27FC236}">
                <a16:creationId xmlns:a16="http://schemas.microsoft.com/office/drawing/2014/main" id="{A7B4036A-F260-B46E-78C6-D625BA19C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9975"/>
            <a:ext cx="41148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fr-FR" dirty="0">
                <a:solidFill>
                  <a:schemeClr val="bg1"/>
                </a:solidFill>
              </a:rPr>
              <a:t>Réunion parents – professeurs: 1</a:t>
            </a:r>
            <a:r>
              <a:rPr lang="fr-FR" baseline="30000" dirty="0">
                <a:solidFill>
                  <a:schemeClr val="bg1"/>
                </a:solidFill>
              </a:rPr>
              <a:t>ère</a:t>
            </a:r>
            <a:r>
              <a:rPr lang="fr-FR" dirty="0">
                <a:solidFill>
                  <a:schemeClr val="bg1"/>
                </a:solidFill>
              </a:rPr>
              <a:t>, spécialité NSI </a:t>
            </a:r>
          </a:p>
        </p:txBody>
      </p:sp>
      <p:sp>
        <p:nvSpPr>
          <p:cNvPr id="11" name="Espace réservé du numéro de diapositive 5">
            <a:extLst>
              <a:ext uri="{FF2B5EF4-FFF2-40B4-BE49-F238E27FC236}">
                <a16:creationId xmlns:a16="http://schemas.microsoft.com/office/drawing/2014/main" id="{439FAA64-8AE9-1698-5A62-9B25E2812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997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9B391D9B-C2E9-9047-968A-3DB730EF426E}" type="slidenum">
              <a:rPr lang="fr-FR" smtClean="0">
                <a:solidFill>
                  <a:schemeClr val="bg1"/>
                </a:solidFill>
              </a:rPr>
              <a:pPr/>
              <a:t>3</a:t>
            </a:fld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16" name="Picture 15" descr="A logo with a green arrow&#10;&#10;Description automatically generated">
            <a:extLst>
              <a:ext uri="{FF2B5EF4-FFF2-40B4-BE49-F238E27FC236}">
                <a16:creationId xmlns:a16="http://schemas.microsoft.com/office/drawing/2014/main" id="{5CF4DB81-7334-15ED-FC61-A27CEE7344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"/>
            <a:ext cx="1655180" cy="54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15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48">
            <a:extLst>
              <a:ext uri="{FF2B5EF4-FFF2-40B4-BE49-F238E27FC236}">
                <a16:creationId xmlns:a16="http://schemas.microsoft.com/office/drawing/2014/main" id="{36613322-BBE8-AE4C-A3A4-930C700CC5E8}"/>
              </a:ext>
            </a:extLst>
          </p:cNvPr>
          <p:cNvSpPr/>
          <p:nvPr/>
        </p:nvSpPr>
        <p:spPr>
          <a:xfrm>
            <a:off x="957324" y="1187231"/>
            <a:ext cx="3227509" cy="2063837"/>
          </a:xfrm>
          <a:prstGeom prst="rect">
            <a:avLst/>
          </a:prstGeom>
          <a:solidFill>
            <a:schemeClr val="bg1"/>
          </a:solidFill>
          <a:ln w="31750">
            <a:solidFill>
              <a:srgbClr val="9A16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4D2368"/>
              </a:solidFill>
            </a:endParaRPr>
          </a:p>
        </p:txBody>
      </p:sp>
      <p:sp>
        <p:nvSpPr>
          <p:cNvPr id="50" name="ZoneTexte 49">
            <a:extLst>
              <a:ext uri="{FF2B5EF4-FFF2-40B4-BE49-F238E27FC236}">
                <a16:creationId xmlns:a16="http://schemas.microsoft.com/office/drawing/2014/main" id="{EB11FB93-0D5A-3B46-BB39-5590FF908A2D}"/>
              </a:ext>
            </a:extLst>
          </p:cNvPr>
          <p:cNvSpPr txBox="1"/>
          <p:nvPr/>
        </p:nvSpPr>
        <p:spPr>
          <a:xfrm>
            <a:off x="935959" y="1615618"/>
            <a:ext cx="32275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fr-FR" sz="1400" kern="0" dirty="0">
                <a:solidFill>
                  <a:srgbClr val="4D2368"/>
                </a:solidFill>
                <a:sym typeface="Arial"/>
              </a:rPr>
              <a:t>Quatre concepts f</a:t>
            </a:r>
            <a:r>
              <a:rPr lang="fr-FR" sz="1400" b="1" kern="0" dirty="0">
                <a:solidFill>
                  <a:srgbClr val="4D2368"/>
                </a:solidFill>
                <a:sym typeface="Arial"/>
              </a:rPr>
              <a:t>ondamentaux </a:t>
            </a:r>
            <a:r>
              <a:rPr lang="fr-FR" sz="1400" kern="0" dirty="0">
                <a:solidFill>
                  <a:srgbClr val="4D2368"/>
                </a:solidFill>
                <a:sym typeface="Arial"/>
              </a:rPr>
              <a:t>et la variété de leurs interactions: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fr-FR" sz="1400" kern="0" dirty="0">
                <a:solidFill>
                  <a:srgbClr val="4D2368"/>
                </a:solidFill>
                <a:sym typeface="Arial"/>
              </a:rPr>
              <a:t>Les données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fr-FR" sz="1400" kern="0" dirty="0">
                <a:solidFill>
                  <a:srgbClr val="4D2368"/>
                </a:solidFill>
                <a:sym typeface="Arial"/>
              </a:rPr>
              <a:t>Les algorithmes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fr-FR" sz="1400" kern="0" dirty="0">
                <a:solidFill>
                  <a:srgbClr val="4D2368"/>
                </a:solidFill>
                <a:sym typeface="Arial"/>
              </a:rPr>
              <a:t>Les langages</a:t>
            </a:r>
          </a:p>
          <a:p>
            <a:pPr marL="285750" lvl="0" indent="-285750">
              <a:buFont typeface="Arial" panose="020B0604020202020204" pitchFamily="34" charset="0"/>
              <a:buChar char="•"/>
              <a:defRPr/>
            </a:pPr>
            <a:r>
              <a:rPr lang="fr-FR" sz="1400" kern="0" dirty="0">
                <a:solidFill>
                  <a:srgbClr val="4D2368"/>
                </a:solidFill>
                <a:sym typeface="Arial"/>
              </a:rPr>
              <a:t>Les machines et leur exploitation</a:t>
            </a:r>
          </a:p>
        </p:txBody>
      </p:sp>
      <p:sp>
        <p:nvSpPr>
          <p:cNvPr id="51" name="Ellipse 50">
            <a:extLst>
              <a:ext uri="{FF2B5EF4-FFF2-40B4-BE49-F238E27FC236}">
                <a16:creationId xmlns:a16="http://schemas.microsoft.com/office/drawing/2014/main" id="{3113624A-D6C6-9E42-A8CB-9B61F72C1236}"/>
              </a:ext>
            </a:extLst>
          </p:cNvPr>
          <p:cNvSpPr>
            <a:spLocks noChangeAspect="1"/>
          </p:cNvSpPr>
          <p:nvPr/>
        </p:nvSpPr>
        <p:spPr>
          <a:xfrm>
            <a:off x="1721856" y="923479"/>
            <a:ext cx="464331" cy="464333"/>
          </a:xfrm>
          <a:prstGeom prst="ellipse">
            <a:avLst/>
          </a:prstGeom>
          <a:solidFill>
            <a:srgbClr val="9A16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Ellipse gauche rotation">
            <a:extLst>
              <a:ext uri="{FF2B5EF4-FFF2-40B4-BE49-F238E27FC236}">
                <a16:creationId xmlns:a16="http://schemas.microsoft.com/office/drawing/2014/main" id="{90584C75-34FA-224B-A6BD-0F8B4E7AA943}"/>
              </a:ext>
            </a:extLst>
          </p:cNvPr>
          <p:cNvSpPr>
            <a:spLocks/>
          </p:cNvSpPr>
          <p:nvPr/>
        </p:nvSpPr>
        <p:spPr>
          <a:xfrm>
            <a:off x="1696059" y="897683"/>
            <a:ext cx="515924" cy="515924"/>
          </a:xfrm>
          <a:prstGeom prst="ellipse">
            <a:avLst/>
          </a:prstGeom>
          <a:noFill/>
          <a:ln w="25400" cap="rnd">
            <a:solidFill>
              <a:srgbClr val="9A1668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20C1862C-2305-B84B-A490-FE9E1079DCA7}"/>
              </a:ext>
            </a:extLst>
          </p:cNvPr>
          <p:cNvSpPr txBox="1"/>
          <p:nvPr/>
        </p:nvSpPr>
        <p:spPr>
          <a:xfrm>
            <a:off x="1767420" y="944578"/>
            <a:ext cx="37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Ubuntu" panose="020B0504030602030204" pitchFamily="34" charset="0"/>
              </a:rPr>
              <a:t>1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B1607D0-F705-754B-B501-BA22F2BD318B}"/>
              </a:ext>
            </a:extLst>
          </p:cNvPr>
          <p:cNvSpPr/>
          <p:nvPr/>
        </p:nvSpPr>
        <p:spPr>
          <a:xfrm>
            <a:off x="957324" y="3806987"/>
            <a:ext cx="3227509" cy="1671698"/>
          </a:xfrm>
          <a:prstGeom prst="rect">
            <a:avLst/>
          </a:prstGeom>
          <a:solidFill>
            <a:schemeClr val="bg1"/>
          </a:solidFill>
          <a:ln w="31750">
            <a:solidFill>
              <a:srgbClr val="9A16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4D2368"/>
              </a:solidFill>
            </a:endParaRPr>
          </a:p>
        </p:txBody>
      </p:sp>
      <p:sp>
        <p:nvSpPr>
          <p:cNvPr id="38" name="ZoneTexte 37">
            <a:extLst>
              <a:ext uri="{FF2B5EF4-FFF2-40B4-BE49-F238E27FC236}">
                <a16:creationId xmlns:a16="http://schemas.microsoft.com/office/drawing/2014/main" id="{9FAC9BE4-7B42-CB45-831E-E03F88E7A8D8}"/>
              </a:ext>
            </a:extLst>
          </p:cNvPr>
          <p:cNvSpPr txBox="1"/>
          <p:nvPr/>
        </p:nvSpPr>
        <p:spPr>
          <a:xfrm>
            <a:off x="957324" y="4205059"/>
            <a:ext cx="320614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400" b="1" dirty="0">
                <a:solidFill>
                  <a:srgbClr val="7030A0"/>
                </a:solidFill>
              </a:rPr>
              <a:t>Compétences</a:t>
            </a:r>
            <a:r>
              <a:rPr lang="fr-FR" sz="1400" dirty="0">
                <a:solidFill>
                  <a:srgbClr val="7030A0"/>
                </a:solidFill>
              </a:rPr>
              <a:t> développées: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rgbClr val="7030A0"/>
                </a:solidFill>
              </a:rPr>
              <a:t>Analyse et modélisation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rgbClr val="7030A0"/>
                </a:solidFill>
              </a:rPr>
              <a:t>Décomposition d’un problème afin de développer les capacités d’abstraction.</a:t>
            </a:r>
          </a:p>
        </p:txBody>
      </p:sp>
      <p:sp>
        <p:nvSpPr>
          <p:cNvPr id="39" name="Ellipse 38">
            <a:extLst>
              <a:ext uri="{FF2B5EF4-FFF2-40B4-BE49-F238E27FC236}">
                <a16:creationId xmlns:a16="http://schemas.microsoft.com/office/drawing/2014/main" id="{9D0F099E-085C-DB44-86B9-72643C565217}"/>
              </a:ext>
            </a:extLst>
          </p:cNvPr>
          <p:cNvSpPr>
            <a:spLocks noChangeAspect="1"/>
          </p:cNvSpPr>
          <p:nvPr/>
        </p:nvSpPr>
        <p:spPr>
          <a:xfrm>
            <a:off x="1721855" y="3543235"/>
            <a:ext cx="464331" cy="464333"/>
          </a:xfrm>
          <a:prstGeom prst="ellipse">
            <a:avLst/>
          </a:prstGeom>
          <a:solidFill>
            <a:srgbClr val="9A16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Ellipse gauche rotation">
            <a:extLst>
              <a:ext uri="{FF2B5EF4-FFF2-40B4-BE49-F238E27FC236}">
                <a16:creationId xmlns:a16="http://schemas.microsoft.com/office/drawing/2014/main" id="{EE725943-902C-C74B-8DF5-6A97E68B4DEB}"/>
              </a:ext>
            </a:extLst>
          </p:cNvPr>
          <p:cNvSpPr>
            <a:spLocks/>
          </p:cNvSpPr>
          <p:nvPr/>
        </p:nvSpPr>
        <p:spPr>
          <a:xfrm>
            <a:off x="1696058" y="3517439"/>
            <a:ext cx="515924" cy="515924"/>
          </a:xfrm>
          <a:prstGeom prst="ellipse">
            <a:avLst/>
          </a:prstGeom>
          <a:noFill/>
          <a:ln w="25400" cap="rnd">
            <a:solidFill>
              <a:srgbClr val="9A1668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DEB91A0F-DC35-A94C-B099-61E8152F8094}"/>
              </a:ext>
            </a:extLst>
          </p:cNvPr>
          <p:cNvSpPr txBox="1"/>
          <p:nvPr/>
        </p:nvSpPr>
        <p:spPr>
          <a:xfrm>
            <a:off x="1767419" y="3588102"/>
            <a:ext cx="37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Ubuntu" panose="020B0504030602030204" pitchFamily="34" charset="0"/>
              </a:rPr>
              <a:t>3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6CE8441-D799-5644-B164-88A4A97A71D3}"/>
              </a:ext>
            </a:extLst>
          </p:cNvPr>
          <p:cNvSpPr/>
          <p:nvPr/>
        </p:nvSpPr>
        <p:spPr>
          <a:xfrm>
            <a:off x="8257301" y="1203194"/>
            <a:ext cx="3042557" cy="2038040"/>
          </a:xfrm>
          <a:prstGeom prst="rect">
            <a:avLst/>
          </a:prstGeom>
          <a:solidFill>
            <a:schemeClr val="bg1"/>
          </a:solidFill>
          <a:ln w="31750">
            <a:solidFill>
              <a:srgbClr val="9A16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4D2368"/>
              </a:solidFill>
            </a:endParaRPr>
          </a:p>
        </p:txBody>
      </p:sp>
      <p:sp>
        <p:nvSpPr>
          <p:cNvPr id="43" name="ZoneTexte 42">
            <a:extLst>
              <a:ext uri="{FF2B5EF4-FFF2-40B4-BE49-F238E27FC236}">
                <a16:creationId xmlns:a16="http://schemas.microsoft.com/office/drawing/2014/main" id="{0967E625-E7B7-9C4F-AC21-852E3EE7A861}"/>
              </a:ext>
            </a:extLst>
          </p:cNvPr>
          <p:cNvSpPr txBox="1"/>
          <p:nvPr/>
        </p:nvSpPr>
        <p:spPr>
          <a:xfrm>
            <a:off x="8257302" y="1643318"/>
            <a:ext cx="304255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400" dirty="0">
                <a:solidFill>
                  <a:srgbClr val="642D90"/>
                </a:solidFill>
              </a:rPr>
              <a:t>Au moins un quart du temps sera réservé à la conception et à l’élaboration de </a:t>
            </a:r>
            <a:r>
              <a:rPr lang="fr-FR" sz="1400" b="1" dirty="0">
                <a:solidFill>
                  <a:srgbClr val="642D90"/>
                </a:solidFill>
              </a:rPr>
              <a:t>projets</a:t>
            </a:r>
            <a:r>
              <a:rPr lang="fr-FR" sz="1400" dirty="0">
                <a:solidFill>
                  <a:srgbClr val="642D90"/>
                </a:solidFill>
              </a:rPr>
              <a:t> conduits par des groupes de deux à quatre élèves.  Préparation au grand oral.</a:t>
            </a:r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2E11C1AC-057F-4E40-B220-79EE385C0153}"/>
              </a:ext>
            </a:extLst>
          </p:cNvPr>
          <p:cNvSpPr>
            <a:spLocks noChangeAspect="1"/>
          </p:cNvSpPr>
          <p:nvPr/>
        </p:nvSpPr>
        <p:spPr>
          <a:xfrm>
            <a:off x="9021833" y="939441"/>
            <a:ext cx="464331" cy="464333"/>
          </a:xfrm>
          <a:prstGeom prst="ellipse">
            <a:avLst/>
          </a:prstGeom>
          <a:solidFill>
            <a:srgbClr val="9A16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5" name="Ellipse gauche rotation">
            <a:extLst>
              <a:ext uri="{FF2B5EF4-FFF2-40B4-BE49-F238E27FC236}">
                <a16:creationId xmlns:a16="http://schemas.microsoft.com/office/drawing/2014/main" id="{F242414D-3DDD-334F-B202-F717FBD08436}"/>
              </a:ext>
            </a:extLst>
          </p:cNvPr>
          <p:cNvSpPr>
            <a:spLocks/>
          </p:cNvSpPr>
          <p:nvPr/>
        </p:nvSpPr>
        <p:spPr>
          <a:xfrm>
            <a:off x="8996036" y="913645"/>
            <a:ext cx="515924" cy="515924"/>
          </a:xfrm>
          <a:prstGeom prst="ellipse">
            <a:avLst/>
          </a:prstGeom>
          <a:noFill/>
          <a:ln w="25400" cap="rnd">
            <a:solidFill>
              <a:srgbClr val="9A1668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ZoneTexte 45">
            <a:extLst>
              <a:ext uri="{FF2B5EF4-FFF2-40B4-BE49-F238E27FC236}">
                <a16:creationId xmlns:a16="http://schemas.microsoft.com/office/drawing/2014/main" id="{FC592A7D-ED29-1546-BC4C-162E26F54DDF}"/>
              </a:ext>
            </a:extLst>
          </p:cNvPr>
          <p:cNvSpPr txBox="1"/>
          <p:nvPr/>
        </p:nvSpPr>
        <p:spPr>
          <a:xfrm>
            <a:off x="9067397" y="984308"/>
            <a:ext cx="37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Ubuntu" panose="020B0504030602030204" pitchFamily="34" charset="0"/>
              </a:rPr>
              <a:t>2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84FA6C3-4368-3D4B-AF9F-D764AE1C7F1F}"/>
              </a:ext>
            </a:extLst>
          </p:cNvPr>
          <p:cNvSpPr/>
          <p:nvPr/>
        </p:nvSpPr>
        <p:spPr>
          <a:xfrm>
            <a:off x="8257300" y="3780366"/>
            <a:ext cx="3042557" cy="1712235"/>
          </a:xfrm>
          <a:prstGeom prst="rect">
            <a:avLst/>
          </a:prstGeom>
          <a:solidFill>
            <a:schemeClr val="bg1"/>
          </a:solidFill>
          <a:ln w="31750">
            <a:solidFill>
              <a:srgbClr val="9A16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>
              <a:solidFill>
                <a:srgbClr val="4D2368"/>
              </a:solidFill>
            </a:endParaRPr>
          </a:p>
        </p:txBody>
      </p:sp>
      <p:sp>
        <p:nvSpPr>
          <p:cNvPr id="48" name="ZoneTexte 47">
            <a:extLst>
              <a:ext uri="{FF2B5EF4-FFF2-40B4-BE49-F238E27FC236}">
                <a16:creationId xmlns:a16="http://schemas.microsoft.com/office/drawing/2014/main" id="{9A1CBE8F-BF2A-3644-95C5-BD1171074E12}"/>
              </a:ext>
            </a:extLst>
          </p:cNvPr>
          <p:cNvSpPr txBox="1"/>
          <p:nvPr/>
        </p:nvSpPr>
        <p:spPr>
          <a:xfrm>
            <a:off x="8257301" y="4178438"/>
            <a:ext cx="30425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400" b="1" dirty="0">
                <a:solidFill>
                  <a:srgbClr val="7030A0"/>
                </a:solidFill>
              </a:rPr>
              <a:t>Requiert: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rgbClr val="7030A0"/>
                </a:solidFill>
              </a:rPr>
              <a:t>Autonomie, initiative et créativité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rgbClr val="7030A0"/>
                </a:solidFill>
              </a:rPr>
              <a:t>Capacité de travailler en équipe au sein de projets</a:t>
            </a:r>
          </a:p>
        </p:txBody>
      </p:sp>
      <p:sp>
        <p:nvSpPr>
          <p:cNvPr id="52" name="Ellipse 51">
            <a:extLst>
              <a:ext uri="{FF2B5EF4-FFF2-40B4-BE49-F238E27FC236}">
                <a16:creationId xmlns:a16="http://schemas.microsoft.com/office/drawing/2014/main" id="{2AF863BC-D8EC-534E-B767-22F2C75A8ECE}"/>
              </a:ext>
            </a:extLst>
          </p:cNvPr>
          <p:cNvSpPr>
            <a:spLocks noChangeAspect="1"/>
          </p:cNvSpPr>
          <p:nvPr/>
        </p:nvSpPr>
        <p:spPr>
          <a:xfrm>
            <a:off x="9021832" y="3516614"/>
            <a:ext cx="464331" cy="464333"/>
          </a:xfrm>
          <a:prstGeom prst="ellipse">
            <a:avLst/>
          </a:prstGeom>
          <a:solidFill>
            <a:srgbClr val="9A16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5" name="Ellipse gauche rotation">
            <a:extLst>
              <a:ext uri="{FF2B5EF4-FFF2-40B4-BE49-F238E27FC236}">
                <a16:creationId xmlns:a16="http://schemas.microsoft.com/office/drawing/2014/main" id="{DB70B97F-2ED4-F542-9D10-519E4922B3B6}"/>
              </a:ext>
            </a:extLst>
          </p:cNvPr>
          <p:cNvSpPr>
            <a:spLocks/>
          </p:cNvSpPr>
          <p:nvPr/>
        </p:nvSpPr>
        <p:spPr>
          <a:xfrm>
            <a:off x="8996035" y="3490818"/>
            <a:ext cx="515924" cy="515924"/>
          </a:xfrm>
          <a:prstGeom prst="ellipse">
            <a:avLst/>
          </a:prstGeom>
          <a:noFill/>
          <a:ln w="25400" cap="rnd">
            <a:solidFill>
              <a:srgbClr val="9A1668"/>
            </a:solidFill>
            <a:prstDash val="sys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ZoneTexte 55">
            <a:extLst>
              <a:ext uri="{FF2B5EF4-FFF2-40B4-BE49-F238E27FC236}">
                <a16:creationId xmlns:a16="http://schemas.microsoft.com/office/drawing/2014/main" id="{C8736161-46A7-0C4A-9C42-F4C632C1FB69}"/>
              </a:ext>
            </a:extLst>
          </p:cNvPr>
          <p:cNvSpPr txBox="1"/>
          <p:nvPr/>
        </p:nvSpPr>
        <p:spPr>
          <a:xfrm>
            <a:off x="9067396" y="3561481"/>
            <a:ext cx="373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Ubuntu" panose="020B0504030602030204" pitchFamily="34" charset="0"/>
              </a:rPr>
              <a:t>4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8EF0F2D-CEF6-5872-1499-10981E1E8682}"/>
              </a:ext>
            </a:extLst>
          </p:cNvPr>
          <p:cNvGrpSpPr/>
          <p:nvPr/>
        </p:nvGrpSpPr>
        <p:grpSpPr>
          <a:xfrm>
            <a:off x="4991738" y="2319205"/>
            <a:ext cx="2432168" cy="2402684"/>
            <a:chOff x="5291702" y="2501691"/>
            <a:chExt cx="2063734" cy="2051623"/>
          </a:xfrm>
        </p:grpSpPr>
        <p:sp>
          <p:nvSpPr>
            <p:cNvPr id="57" name="Ellipse gauche rotation">
              <a:extLst>
                <a:ext uri="{FF2B5EF4-FFF2-40B4-BE49-F238E27FC236}">
                  <a16:creationId xmlns:a16="http://schemas.microsoft.com/office/drawing/2014/main" id="{827D6DC5-EC5F-CF48-928D-0C5EE659782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291702" y="2501691"/>
              <a:ext cx="2063734" cy="2051623"/>
            </a:xfrm>
            <a:prstGeom prst="ellipse">
              <a:avLst/>
            </a:prstGeom>
            <a:noFill/>
            <a:ln w="38100" cap="rnd">
              <a:solidFill>
                <a:srgbClr val="4D2368"/>
              </a:solidFill>
              <a:prstDash val="sysDot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8" name="Ellipse 57">
              <a:extLst>
                <a:ext uri="{FF2B5EF4-FFF2-40B4-BE49-F238E27FC236}">
                  <a16:creationId xmlns:a16="http://schemas.microsoft.com/office/drawing/2014/main" id="{1B0E9D6F-E06E-6045-9E92-F843BD32A0C5}"/>
                </a:ext>
              </a:extLst>
            </p:cNvPr>
            <p:cNvSpPr/>
            <p:nvPr/>
          </p:nvSpPr>
          <p:spPr>
            <a:xfrm>
              <a:off x="5363030" y="2588935"/>
              <a:ext cx="1921078" cy="1909804"/>
            </a:xfrm>
            <a:prstGeom prst="ellipse">
              <a:avLst/>
            </a:prstGeom>
            <a:solidFill>
              <a:srgbClr val="4D236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59" name="ZoneTexte 58">
            <a:extLst>
              <a:ext uri="{FF2B5EF4-FFF2-40B4-BE49-F238E27FC236}">
                <a16:creationId xmlns:a16="http://schemas.microsoft.com/office/drawing/2014/main" id="{4DF7B7CB-3A5A-824A-B14E-1F37FC01F8A0}"/>
              </a:ext>
            </a:extLst>
          </p:cNvPr>
          <p:cNvSpPr txBox="1"/>
          <p:nvPr/>
        </p:nvSpPr>
        <p:spPr>
          <a:xfrm>
            <a:off x="5260527" y="2596560"/>
            <a:ext cx="1921079" cy="20159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fr-FR" sz="1100" b="1" kern="0" dirty="0">
              <a:solidFill>
                <a:schemeClr val="bg1"/>
              </a:solidFill>
              <a:latin typeface="Ubuntu" panose="020B0504030602030204" pitchFamily="34" charset="0"/>
              <a:sym typeface="Arial"/>
            </a:endParaRPr>
          </a:p>
          <a:p>
            <a:pPr algn="ctr"/>
            <a:r>
              <a:rPr lang="fr-FR" sz="1400" b="1" kern="0" dirty="0">
                <a:solidFill>
                  <a:schemeClr val="bg1"/>
                </a:solidFill>
                <a:latin typeface="Ubuntu" panose="020B0504030602030204" pitchFamily="34" charset="0"/>
                <a:sym typeface="Arial"/>
              </a:rPr>
              <a:t>Appropriation des fondements de l’informatique afin de préparer les élèves à une poursuite d’études dans le supérieur</a:t>
            </a:r>
          </a:p>
          <a:p>
            <a:pPr algn="ctr"/>
            <a:endParaRPr lang="fr-FR" sz="1600" dirty="0">
              <a:solidFill>
                <a:schemeClr val="bg1"/>
              </a:solidFill>
              <a:latin typeface="Ubuntu" panose="020B0504030602030204" pitchFamily="34" charset="0"/>
            </a:endParaRPr>
          </a:p>
        </p:txBody>
      </p:sp>
      <p:cxnSp>
        <p:nvCxnSpPr>
          <p:cNvPr id="60" name="Connecteur droit 59">
            <a:extLst>
              <a:ext uri="{FF2B5EF4-FFF2-40B4-BE49-F238E27FC236}">
                <a16:creationId xmlns:a16="http://schemas.microsoft.com/office/drawing/2014/main" id="{4B09E008-4F03-5248-AF8C-CFE760463EC7}"/>
              </a:ext>
            </a:extLst>
          </p:cNvPr>
          <p:cNvCxnSpPr>
            <a:cxnSpLocks/>
          </p:cNvCxnSpPr>
          <p:nvPr/>
        </p:nvCxnSpPr>
        <p:spPr>
          <a:xfrm flipH="1" flipV="1">
            <a:off x="4233392" y="3527503"/>
            <a:ext cx="680869" cy="12174"/>
          </a:xfrm>
          <a:prstGeom prst="line">
            <a:avLst/>
          </a:prstGeom>
          <a:ln w="31750" cap="rnd">
            <a:solidFill>
              <a:srgbClr val="4D236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eur droit 61">
            <a:extLst>
              <a:ext uri="{FF2B5EF4-FFF2-40B4-BE49-F238E27FC236}">
                <a16:creationId xmlns:a16="http://schemas.microsoft.com/office/drawing/2014/main" id="{FF649908-A71F-4C48-BCC6-3F30E212002F}"/>
              </a:ext>
            </a:extLst>
          </p:cNvPr>
          <p:cNvCxnSpPr>
            <a:cxnSpLocks/>
          </p:cNvCxnSpPr>
          <p:nvPr/>
        </p:nvCxnSpPr>
        <p:spPr>
          <a:xfrm flipH="1">
            <a:off x="7374864" y="3527503"/>
            <a:ext cx="747858" cy="0"/>
          </a:xfrm>
          <a:prstGeom prst="line">
            <a:avLst/>
          </a:prstGeom>
          <a:ln w="31750" cap="rnd">
            <a:solidFill>
              <a:srgbClr val="4D2368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space réservé de la date 3">
            <a:extLst>
              <a:ext uri="{FF2B5EF4-FFF2-40B4-BE49-F238E27FC236}">
                <a16:creationId xmlns:a16="http://schemas.microsoft.com/office/drawing/2014/main" id="{0D36ADF4-DDAE-0A35-BE12-1C531ECBD9C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2997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AB7C0159-02DE-024B-9E25-7A1D9824DB8F}" type="datetimeFigureOut">
              <a:rPr lang="fr-FR" smtClean="0"/>
              <a:pPr/>
              <a:t>12/09/2023</a:t>
            </a:fld>
            <a:endParaRPr lang="fr-FR" dirty="0"/>
          </a:p>
        </p:txBody>
      </p:sp>
      <p:sp>
        <p:nvSpPr>
          <p:cNvPr id="7" name="Espace réservé du pied de page 4">
            <a:extLst>
              <a:ext uri="{FF2B5EF4-FFF2-40B4-BE49-F238E27FC236}">
                <a16:creationId xmlns:a16="http://schemas.microsoft.com/office/drawing/2014/main" id="{60537126-6C72-1286-2455-87FD8A063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9975"/>
            <a:ext cx="41148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fr-FR" dirty="0"/>
              <a:t>Réunion parents – professeurs: 1</a:t>
            </a:r>
            <a:r>
              <a:rPr lang="fr-FR" baseline="30000" dirty="0"/>
              <a:t>ère</a:t>
            </a:r>
            <a:r>
              <a:rPr lang="fr-FR" dirty="0"/>
              <a:t>, spécialité NSI </a:t>
            </a:r>
          </a:p>
        </p:txBody>
      </p:sp>
      <p:sp>
        <p:nvSpPr>
          <p:cNvPr id="8" name="Espace réservé du numéro de diapositive 5">
            <a:extLst>
              <a:ext uri="{FF2B5EF4-FFF2-40B4-BE49-F238E27FC236}">
                <a16:creationId xmlns:a16="http://schemas.microsoft.com/office/drawing/2014/main" id="{4617AB10-BF71-F091-CCC8-4106F5D21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997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9B391D9B-C2E9-9047-968A-3DB730EF426E}" type="slidenum">
              <a:rPr lang="fr-FR" smtClean="0"/>
              <a:pPr/>
              <a:t>4</a:t>
            </a:fld>
            <a:endParaRPr lang="fr-FR" dirty="0"/>
          </a:p>
        </p:txBody>
      </p:sp>
      <p:pic>
        <p:nvPicPr>
          <p:cNvPr id="10" name="Picture 9" descr="A logo with a green arrow&#10;&#10;Description automatically generated">
            <a:extLst>
              <a:ext uri="{FF2B5EF4-FFF2-40B4-BE49-F238E27FC236}">
                <a16:creationId xmlns:a16="http://schemas.microsoft.com/office/drawing/2014/main" id="{F5F3DB13-F8B5-629C-D39F-B72234A6A7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655180" cy="548954"/>
          </a:xfrm>
          <a:prstGeom prst="rect">
            <a:avLst/>
          </a:prstGeom>
        </p:spPr>
      </p:pic>
      <p:sp>
        <p:nvSpPr>
          <p:cNvPr id="11" name="ZoneTexte 11">
            <a:extLst>
              <a:ext uri="{FF2B5EF4-FFF2-40B4-BE49-F238E27FC236}">
                <a16:creationId xmlns:a16="http://schemas.microsoft.com/office/drawing/2014/main" id="{CC037A8A-64FA-EB33-A320-AAD0F5A20EDC}"/>
              </a:ext>
            </a:extLst>
          </p:cNvPr>
          <p:cNvSpPr txBox="1"/>
          <p:nvPr/>
        </p:nvSpPr>
        <p:spPr>
          <a:xfrm>
            <a:off x="9533965" y="216012"/>
            <a:ext cx="2459629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dirty="0">
                <a:latin typeface="Ubuntu" panose="020B0504030602030204" pitchFamily="34" charset="0"/>
                <a:cs typeface="Arial" panose="020B0604020202020204" pitchFamily="34" charset="0"/>
              </a:rPr>
              <a:t>Programme &amp; Objectifs en 1</a:t>
            </a:r>
            <a:r>
              <a:rPr lang="fr-FR" baseline="30000" dirty="0">
                <a:latin typeface="Ubuntu" panose="020B0504030602030204" pitchFamily="34" charset="0"/>
                <a:cs typeface="Arial" panose="020B0604020202020204" pitchFamily="34" charset="0"/>
              </a:rPr>
              <a:t>ère</a:t>
            </a:r>
            <a:endParaRPr lang="fr-FR" dirty="0"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Connecteur droit 2">
            <a:extLst>
              <a:ext uri="{FF2B5EF4-FFF2-40B4-BE49-F238E27FC236}">
                <a16:creationId xmlns:a16="http://schemas.microsoft.com/office/drawing/2014/main" id="{2BC91E36-E79A-DC2C-9981-333D9687BA00}"/>
              </a:ext>
            </a:extLst>
          </p:cNvPr>
          <p:cNvCxnSpPr>
            <a:cxnSpLocks/>
          </p:cNvCxnSpPr>
          <p:nvPr/>
        </p:nvCxnSpPr>
        <p:spPr>
          <a:xfrm>
            <a:off x="9412941" y="554566"/>
            <a:ext cx="277905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037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42D9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OMMAIRE">
            <a:extLst>
              <a:ext uri="{FF2B5EF4-FFF2-40B4-BE49-F238E27FC236}">
                <a16:creationId xmlns:a16="http://schemas.microsoft.com/office/drawing/2014/main" id="{D275AFD6-99E2-5C4B-848B-EA99D23FDCDA}"/>
              </a:ext>
            </a:extLst>
          </p:cNvPr>
          <p:cNvSpPr txBox="1"/>
          <p:nvPr/>
        </p:nvSpPr>
        <p:spPr>
          <a:xfrm>
            <a:off x="374786" y="923420"/>
            <a:ext cx="5843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Enseignement:</a:t>
            </a:r>
            <a:endParaRPr lang="fr-FR" b="1" dirty="0">
              <a:solidFill>
                <a:srgbClr val="FFFFFF"/>
              </a:solidFill>
              <a:latin typeface="Ubuntu" panose="020B0504030602030204" pitchFamily="34" charset="0"/>
            </a:endParaRPr>
          </a:p>
        </p:txBody>
      </p:sp>
      <p:sp>
        <p:nvSpPr>
          <p:cNvPr id="100" name="ZoneTexte 99">
            <a:extLst>
              <a:ext uri="{FF2B5EF4-FFF2-40B4-BE49-F238E27FC236}">
                <a16:creationId xmlns:a16="http://schemas.microsoft.com/office/drawing/2014/main" id="{DED8FCC5-6520-3F44-89B3-7B4A391965BE}"/>
              </a:ext>
            </a:extLst>
          </p:cNvPr>
          <p:cNvSpPr txBox="1"/>
          <p:nvPr/>
        </p:nvSpPr>
        <p:spPr>
          <a:xfrm>
            <a:off x="374786" y="1318791"/>
            <a:ext cx="57212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dirty="0">
                <a:solidFill>
                  <a:srgbClr val="00B0F0"/>
                </a:solidFill>
              </a:rPr>
              <a:t>	4 heures de cours par semaine</a:t>
            </a:r>
          </a:p>
          <a:p>
            <a:pPr lvl="1"/>
            <a:endParaRPr lang="fr-FR" dirty="0">
              <a:solidFill>
                <a:srgbClr val="00B0F0"/>
              </a:solidFill>
            </a:endParaRPr>
          </a:p>
          <a:p>
            <a:pPr lvl="1"/>
            <a:r>
              <a:rPr lang="fr-FR" dirty="0">
                <a:solidFill>
                  <a:srgbClr val="00B0F0"/>
                </a:solidFill>
              </a:rPr>
              <a:t>	2 groupes de 24 élèves</a:t>
            </a:r>
            <a:endParaRPr lang="fr-FR" sz="1400" b="1" dirty="0">
              <a:solidFill>
                <a:schemeClr val="bg1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cxnSp>
        <p:nvCxnSpPr>
          <p:cNvPr id="101" name="flèche 1">
            <a:extLst>
              <a:ext uri="{FF2B5EF4-FFF2-40B4-BE49-F238E27FC236}">
                <a16:creationId xmlns:a16="http://schemas.microsoft.com/office/drawing/2014/main" id="{FFEF5E51-B138-0642-9ED5-02365CDAD0BE}"/>
              </a:ext>
            </a:extLst>
          </p:cNvPr>
          <p:cNvCxnSpPr>
            <a:cxnSpLocks/>
          </p:cNvCxnSpPr>
          <p:nvPr/>
        </p:nvCxnSpPr>
        <p:spPr>
          <a:xfrm>
            <a:off x="443217" y="1497056"/>
            <a:ext cx="856527" cy="0"/>
          </a:xfrm>
          <a:prstGeom prst="straightConnector1">
            <a:avLst/>
          </a:prstGeom>
          <a:ln w="25400" cap="rnd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utoShape 3"/>
          <p:cNvSpPr>
            <a:spLocks noChangeAspect="1" noChangeArrowheads="1" noTextEdit="1"/>
          </p:cNvSpPr>
          <p:nvPr/>
        </p:nvSpPr>
        <p:spPr bwMode="auto">
          <a:xfrm>
            <a:off x="9968427" y="-538639"/>
            <a:ext cx="9251950" cy="925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041DCFBC-E147-E642-A464-3FD7C3CA3C58}"/>
              </a:ext>
            </a:extLst>
          </p:cNvPr>
          <p:cNvCxnSpPr>
            <a:cxnSpLocks/>
          </p:cNvCxnSpPr>
          <p:nvPr/>
        </p:nvCxnSpPr>
        <p:spPr>
          <a:xfrm>
            <a:off x="9412941" y="554566"/>
            <a:ext cx="277905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cteur droit 5">
            <a:extLst>
              <a:ext uri="{FF2B5EF4-FFF2-40B4-BE49-F238E27FC236}">
                <a16:creationId xmlns:a16="http://schemas.microsoft.com/office/drawing/2014/main" id="{E473F920-A094-4748-8B6E-9CF65B873288}"/>
              </a:ext>
            </a:extLst>
          </p:cNvPr>
          <p:cNvCxnSpPr/>
          <p:nvPr/>
        </p:nvCxnSpPr>
        <p:spPr>
          <a:xfrm>
            <a:off x="0" y="1292752"/>
            <a:ext cx="299869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11">
            <a:extLst>
              <a:ext uri="{FF2B5EF4-FFF2-40B4-BE49-F238E27FC236}">
                <a16:creationId xmlns:a16="http://schemas.microsoft.com/office/drawing/2014/main" id="{D4482E3C-C4F4-36CB-2693-BA76F7700E6C}"/>
              </a:ext>
            </a:extLst>
          </p:cNvPr>
          <p:cNvSpPr txBox="1"/>
          <p:nvPr/>
        </p:nvSpPr>
        <p:spPr>
          <a:xfrm>
            <a:off x="9533965" y="216012"/>
            <a:ext cx="2459629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Modalités pratiques de l’année de 1</a:t>
            </a:r>
            <a:r>
              <a:rPr lang="fr-FR" baseline="30000" dirty="0">
                <a:solidFill>
                  <a:schemeClr val="bg1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ère</a:t>
            </a:r>
            <a:endParaRPr lang="fr-FR" dirty="0">
              <a:solidFill>
                <a:schemeClr val="bg1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sp>
        <p:nvSpPr>
          <p:cNvPr id="9" name="SOMMAIRE">
            <a:extLst>
              <a:ext uri="{FF2B5EF4-FFF2-40B4-BE49-F238E27FC236}">
                <a16:creationId xmlns:a16="http://schemas.microsoft.com/office/drawing/2014/main" id="{08B0CAEF-A34A-B7B6-17EC-ABE163501D11}"/>
              </a:ext>
            </a:extLst>
          </p:cNvPr>
          <p:cNvSpPr txBox="1"/>
          <p:nvPr/>
        </p:nvSpPr>
        <p:spPr>
          <a:xfrm>
            <a:off x="365136" y="2568953"/>
            <a:ext cx="5843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Evaluation:</a:t>
            </a:r>
            <a:endParaRPr lang="fr-FR" b="1" dirty="0">
              <a:solidFill>
                <a:srgbClr val="FFFFFF"/>
              </a:solidFill>
              <a:latin typeface="Ubuntu" panose="020B0504030602030204" pitchFamily="34" charset="0"/>
            </a:endParaRPr>
          </a:p>
        </p:txBody>
      </p:sp>
      <p:sp>
        <p:nvSpPr>
          <p:cNvPr id="11" name="ZoneTexte 99">
            <a:extLst>
              <a:ext uri="{FF2B5EF4-FFF2-40B4-BE49-F238E27FC236}">
                <a16:creationId xmlns:a16="http://schemas.microsoft.com/office/drawing/2014/main" id="{05B57B04-F4C5-86B4-914E-E141B275521C}"/>
              </a:ext>
            </a:extLst>
          </p:cNvPr>
          <p:cNvSpPr txBox="1"/>
          <p:nvPr/>
        </p:nvSpPr>
        <p:spPr>
          <a:xfrm>
            <a:off x="365135" y="2964324"/>
            <a:ext cx="111979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dirty="0">
                <a:solidFill>
                  <a:srgbClr val="00B0F0"/>
                </a:solidFill>
              </a:rPr>
              <a:t>	60% de la note en évaluations majeures – 4 à 6 devoirs surveillés en cours d’année.</a:t>
            </a:r>
          </a:p>
          <a:p>
            <a:pPr lvl="1"/>
            <a:endParaRPr lang="fr-FR" dirty="0">
              <a:solidFill>
                <a:srgbClr val="00B0F0"/>
              </a:solidFill>
            </a:endParaRPr>
          </a:p>
          <a:p>
            <a:pPr lvl="1"/>
            <a:r>
              <a:rPr lang="fr-FR" dirty="0">
                <a:solidFill>
                  <a:srgbClr val="00B0F0"/>
                </a:solidFill>
              </a:rPr>
              <a:t>	40% de la note en évaluations mineures – interrogations, travaux dirigés, travaux pratiques, devoirs…</a:t>
            </a:r>
            <a:endParaRPr lang="fr-FR" sz="1400" b="1" dirty="0">
              <a:solidFill>
                <a:schemeClr val="bg1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cxnSp>
        <p:nvCxnSpPr>
          <p:cNvPr id="14" name="flèche 1">
            <a:extLst>
              <a:ext uri="{FF2B5EF4-FFF2-40B4-BE49-F238E27FC236}">
                <a16:creationId xmlns:a16="http://schemas.microsoft.com/office/drawing/2014/main" id="{31F1EC36-EE04-DE0D-58C0-CC2A28D80333}"/>
              </a:ext>
            </a:extLst>
          </p:cNvPr>
          <p:cNvCxnSpPr>
            <a:cxnSpLocks/>
          </p:cNvCxnSpPr>
          <p:nvPr/>
        </p:nvCxnSpPr>
        <p:spPr>
          <a:xfrm>
            <a:off x="433567" y="3142589"/>
            <a:ext cx="856527" cy="0"/>
          </a:xfrm>
          <a:prstGeom prst="straightConnector1">
            <a:avLst/>
          </a:prstGeom>
          <a:ln w="25400" cap="rnd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5">
            <a:extLst>
              <a:ext uri="{FF2B5EF4-FFF2-40B4-BE49-F238E27FC236}">
                <a16:creationId xmlns:a16="http://schemas.microsoft.com/office/drawing/2014/main" id="{6987A046-6096-AC9C-EE37-FB6B61569737}"/>
              </a:ext>
            </a:extLst>
          </p:cNvPr>
          <p:cNvCxnSpPr/>
          <p:nvPr/>
        </p:nvCxnSpPr>
        <p:spPr>
          <a:xfrm>
            <a:off x="-9650" y="2938285"/>
            <a:ext cx="299869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OMMAIRE">
            <a:extLst>
              <a:ext uri="{FF2B5EF4-FFF2-40B4-BE49-F238E27FC236}">
                <a16:creationId xmlns:a16="http://schemas.microsoft.com/office/drawing/2014/main" id="{6996B7C6-3397-DAA9-2009-B50CA93570D8}"/>
              </a:ext>
            </a:extLst>
          </p:cNvPr>
          <p:cNvSpPr txBox="1"/>
          <p:nvPr/>
        </p:nvSpPr>
        <p:spPr>
          <a:xfrm>
            <a:off x="367066" y="4503852"/>
            <a:ext cx="58437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rgbClr val="FFFFFF"/>
                </a:solidFill>
              </a:rPr>
              <a:t>Matériel:</a:t>
            </a:r>
            <a:endParaRPr lang="fr-FR" b="1" dirty="0">
              <a:solidFill>
                <a:srgbClr val="FFFFFF"/>
              </a:solidFill>
              <a:latin typeface="Ubuntu" panose="020B0504030602030204" pitchFamily="34" charset="0"/>
            </a:endParaRPr>
          </a:p>
        </p:txBody>
      </p:sp>
      <p:sp>
        <p:nvSpPr>
          <p:cNvPr id="18" name="ZoneTexte 99">
            <a:extLst>
              <a:ext uri="{FF2B5EF4-FFF2-40B4-BE49-F238E27FC236}">
                <a16:creationId xmlns:a16="http://schemas.microsoft.com/office/drawing/2014/main" id="{F31C6D2B-8FE2-FC53-9E5C-D083E096F920}"/>
              </a:ext>
            </a:extLst>
          </p:cNvPr>
          <p:cNvSpPr txBox="1"/>
          <p:nvPr/>
        </p:nvSpPr>
        <p:spPr>
          <a:xfrm>
            <a:off x="367065" y="4899223"/>
            <a:ext cx="1119797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fr-FR" dirty="0">
                <a:solidFill>
                  <a:srgbClr val="00B0F0"/>
                </a:solidFill>
              </a:rPr>
              <a:t>	Clé USB</a:t>
            </a:r>
          </a:p>
          <a:p>
            <a:pPr lvl="1"/>
            <a:r>
              <a:rPr lang="fr-FR" dirty="0">
                <a:solidFill>
                  <a:srgbClr val="00B0F0"/>
                </a:solidFill>
              </a:rPr>
              <a:t>	</a:t>
            </a:r>
          </a:p>
          <a:p>
            <a:pPr lvl="1"/>
            <a:r>
              <a:rPr lang="fr-FR" dirty="0">
                <a:solidFill>
                  <a:srgbClr val="00B0F0"/>
                </a:solidFill>
              </a:rPr>
              <a:t>	Classeur / intercalaires</a:t>
            </a:r>
          </a:p>
          <a:p>
            <a:pPr lvl="1"/>
            <a:endParaRPr lang="fr-FR" dirty="0">
              <a:solidFill>
                <a:srgbClr val="00B0F0"/>
              </a:solidFill>
            </a:endParaRPr>
          </a:p>
          <a:p>
            <a:pPr lvl="1"/>
            <a:r>
              <a:rPr lang="fr-FR" dirty="0">
                <a:solidFill>
                  <a:srgbClr val="00B0F0"/>
                </a:solidFill>
              </a:rPr>
              <a:t>	De quoi prendre des notes – cahier / copies à mettre dans le classeur, règle, stylos, crayons…</a:t>
            </a:r>
            <a:endParaRPr lang="fr-FR" sz="1400" b="1" dirty="0">
              <a:solidFill>
                <a:schemeClr val="bg1"/>
              </a:solidFill>
              <a:latin typeface="ubuntu" panose="020B0504030602030204" pitchFamily="34" charset="0"/>
              <a:cs typeface="Arial" panose="020B0604020202020204" pitchFamily="34" charset="0"/>
            </a:endParaRPr>
          </a:p>
        </p:txBody>
      </p:sp>
      <p:cxnSp>
        <p:nvCxnSpPr>
          <p:cNvPr id="19" name="flèche 1">
            <a:extLst>
              <a:ext uri="{FF2B5EF4-FFF2-40B4-BE49-F238E27FC236}">
                <a16:creationId xmlns:a16="http://schemas.microsoft.com/office/drawing/2014/main" id="{654A301D-BA83-E227-F082-B4BEFC2BDD04}"/>
              </a:ext>
            </a:extLst>
          </p:cNvPr>
          <p:cNvCxnSpPr>
            <a:cxnSpLocks/>
          </p:cNvCxnSpPr>
          <p:nvPr/>
        </p:nvCxnSpPr>
        <p:spPr>
          <a:xfrm>
            <a:off x="435497" y="5077488"/>
            <a:ext cx="856527" cy="0"/>
          </a:xfrm>
          <a:prstGeom prst="straightConnector1">
            <a:avLst/>
          </a:prstGeom>
          <a:ln w="25400" cap="rnd">
            <a:solidFill>
              <a:schemeClr val="bg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5">
            <a:extLst>
              <a:ext uri="{FF2B5EF4-FFF2-40B4-BE49-F238E27FC236}">
                <a16:creationId xmlns:a16="http://schemas.microsoft.com/office/drawing/2014/main" id="{95E3E12D-1A7C-29D1-FA99-F54940C58C7E}"/>
              </a:ext>
            </a:extLst>
          </p:cNvPr>
          <p:cNvCxnSpPr/>
          <p:nvPr/>
        </p:nvCxnSpPr>
        <p:spPr>
          <a:xfrm>
            <a:off x="-7720" y="4873184"/>
            <a:ext cx="299869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Espace réservé de la date 3">
            <a:extLst>
              <a:ext uri="{FF2B5EF4-FFF2-40B4-BE49-F238E27FC236}">
                <a16:creationId xmlns:a16="http://schemas.microsoft.com/office/drawing/2014/main" id="{4BEA551B-54F1-343F-2078-EFDFD97286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2997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AB7C0159-02DE-024B-9E25-7A1D9824DB8F}" type="datetimeFigureOut">
              <a:rPr lang="fr-FR" smtClean="0">
                <a:solidFill>
                  <a:schemeClr val="bg1"/>
                </a:solidFill>
              </a:rPr>
              <a:pPr/>
              <a:t>12/09/2023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22" name="Espace réservé du pied de page 4">
            <a:extLst>
              <a:ext uri="{FF2B5EF4-FFF2-40B4-BE49-F238E27FC236}">
                <a16:creationId xmlns:a16="http://schemas.microsoft.com/office/drawing/2014/main" id="{FD67BE95-E6C7-36EC-F9F4-CEF71249CC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9975"/>
            <a:ext cx="41148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fr-FR" dirty="0">
                <a:solidFill>
                  <a:schemeClr val="bg1"/>
                </a:solidFill>
              </a:rPr>
              <a:t>Réunion parents – professeurs: 1</a:t>
            </a:r>
            <a:r>
              <a:rPr lang="fr-FR" baseline="30000" dirty="0">
                <a:solidFill>
                  <a:schemeClr val="bg1"/>
                </a:solidFill>
              </a:rPr>
              <a:t>ère</a:t>
            </a:r>
            <a:r>
              <a:rPr lang="fr-FR" dirty="0">
                <a:solidFill>
                  <a:schemeClr val="bg1"/>
                </a:solidFill>
              </a:rPr>
              <a:t>, spécialité NSI </a:t>
            </a:r>
          </a:p>
        </p:txBody>
      </p:sp>
      <p:sp>
        <p:nvSpPr>
          <p:cNvPr id="23" name="Espace réservé du numéro de diapositive 5">
            <a:extLst>
              <a:ext uri="{FF2B5EF4-FFF2-40B4-BE49-F238E27FC236}">
                <a16:creationId xmlns:a16="http://schemas.microsoft.com/office/drawing/2014/main" id="{FF80D04D-A18B-139D-1202-34E08DA7D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997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9B391D9B-C2E9-9047-968A-3DB730EF426E}" type="slidenum">
              <a:rPr lang="fr-FR" smtClean="0">
                <a:solidFill>
                  <a:schemeClr val="bg1"/>
                </a:solidFill>
              </a:rPr>
              <a:pPr/>
              <a:t>5</a:t>
            </a:fld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25" name="Picture 24" descr="A logo with a green arrow&#10;&#10;Description automatically generated">
            <a:extLst>
              <a:ext uri="{FF2B5EF4-FFF2-40B4-BE49-F238E27FC236}">
                <a16:creationId xmlns:a16="http://schemas.microsoft.com/office/drawing/2014/main" id="{3AF76044-624B-B2E9-08D6-C305F8647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655180" cy="548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1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236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ZoneTexte 99">
            <a:extLst>
              <a:ext uri="{FF2B5EF4-FFF2-40B4-BE49-F238E27FC236}">
                <a16:creationId xmlns:a16="http://schemas.microsoft.com/office/drawing/2014/main" id="{DED8FCC5-6520-3F44-89B3-7B4A391965BE}"/>
              </a:ext>
            </a:extLst>
          </p:cNvPr>
          <p:cNvSpPr txBox="1"/>
          <p:nvPr/>
        </p:nvSpPr>
        <p:spPr>
          <a:xfrm>
            <a:off x="0" y="5174156"/>
            <a:ext cx="12192000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fr-FR" sz="2800" b="1" dirty="0">
                <a:solidFill>
                  <a:srgbClr val="00B0F0"/>
                </a:solidFill>
              </a:rPr>
              <a:t>C’est à vous!</a:t>
            </a:r>
          </a:p>
          <a:p>
            <a:pPr>
              <a:buSzPct val="130000"/>
            </a:pPr>
            <a:endParaRPr lang="fr-FR" b="1" dirty="0">
              <a:solidFill>
                <a:schemeClr val="bg1"/>
              </a:solidFill>
              <a:latin typeface="Ubuntu" panose="020B0504030602030204" pitchFamily="34" charset="0"/>
              <a:ea typeface="Arial" charset="0"/>
              <a:cs typeface="Arial" charset="0"/>
            </a:endParaRPr>
          </a:p>
        </p:txBody>
      </p:sp>
      <p:sp>
        <p:nvSpPr>
          <p:cNvPr id="10" name="AutoShape 3"/>
          <p:cNvSpPr>
            <a:spLocks noChangeAspect="1" noChangeArrowheads="1" noTextEdit="1"/>
          </p:cNvSpPr>
          <p:nvPr/>
        </p:nvSpPr>
        <p:spPr bwMode="auto">
          <a:xfrm>
            <a:off x="9968427" y="-538639"/>
            <a:ext cx="9251950" cy="9251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CD770B8-900E-C44C-AAB8-7D2B48A0B75F}"/>
              </a:ext>
            </a:extLst>
          </p:cNvPr>
          <p:cNvSpPr txBox="1"/>
          <p:nvPr/>
        </p:nvSpPr>
        <p:spPr>
          <a:xfrm>
            <a:off x="9533965" y="216012"/>
            <a:ext cx="2459629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fr-FR" dirty="0">
                <a:solidFill>
                  <a:schemeClr val="bg1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Questions</a:t>
            </a:r>
          </a:p>
          <a:p>
            <a:r>
              <a:rPr lang="fr-FR" dirty="0">
                <a:solidFill>
                  <a:schemeClr val="bg1"/>
                </a:solidFill>
                <a:latin typeface="Ubuntu" panose="020B0504030602030204" pitchFamily="34" charset="0"/>
                <a:cs typeface="Arial" panose="020B0604020202020204" pitchFamily="34" charset="0"/>
              </a:rPr>
              <a:t>Réponses</a:t>
            </a:r>
          </a:p>
        </p:txBody>
      </p:sp>
      <p:cxnSp>
        <p:nvCxnSpPr>
          <p:cNvPr id="3" name="Connecteur droit 2">
            <a:extLst>
              <a:ext uri="{FF2B5EF4-FFF2-40B4-BE49-F238E27FC236}">
                <a16:creationId xmlns:a16="http://schemas.microsoft.com/office/drawing/2014/main" id="{041DCFBC-E147-E642-A464-3FD7C3CA3C58}"/>
              </a:ext>
            </a:extLst>
          </p:cNvPr>
          <p:cNvCxnSpPr>
            <a:cxnSpLocks/>
          </p:cNvCxnSpPr>
          <p:nvPr/>
        </p:nvCxnSpPr>
        <p:spPr>
          <a:xfrm>
            <a:off x="9412941" y="554566"/>
            <a:ext cx="277905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ce réservé de la date 3">
            <a:extLst>
              <a:ext uri="{FF2B5EF4-FFF2-40B4-BE49-F238E27FC236}">
                <a16:creationId xmlns:a16="http://schemas.microsoft.com/office/drawing/2014/main" id="{5BF8127A-09D3-67E2-EBDB-9AF4E51909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52997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AB7C0159-02DE-024B-9E25-7A1D9824DB8F}" type="datetimeFigureOut">
              <a:rPr lang="fr-FR" smtClean="0">
                <a:solidFill>
                  <a:schemeClr val="bg1"/>
                </a:solidFill>
              </a:rPr>
              <a:pPr/>
              <a:t>12/09/2023</a:t>
            </a:fld>
            <a:endParaRPr lang="fr-FR" dirty="0">
              <a:solidFill>
                <a:schemeClr val="bg1"/>
              </a:solidFill>
            </a:endParaRPr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95C77D0-CDF7-4368-4F4D-85745B1F4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529975"/>
            <a:ext cx="41148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r>
              <a:rPr lang="fr-FR" dirty="0">
                <a:solidFill>
                  <a:schemeClr val="bg1"/>
                </a:solidFill>
              </a:rPr>
              <a:t>Réunion parents – professeurs: 1</a:t>
            </a:r>
            <a:r>
              <a:rPr lang="fr-FR" baseline="30000" dirty="0">
                <a:solidFill>
                  <a:schemeClr val="bg1"/>
                </a:solidFill>
              </a:rPr>
              <a:t>ère</a:t>
            </a:r>
            <a:r>
              <a:rPr lang="fr-FR" dirty="0">
                <a:solidFill>
                  <a:schemeClr val="bg1"/>
                </a:solidFill>
              </a:rPr>
              <a:t>, spécialité NSI </a:t>
            </a:r>
          </a:p>
        </p:txBody>
      </p:sp>
      <p:sp>
        <p:nvSpPr>
          <p:cNvPr id="7" name="Espace réservé du numéro de diapositive 5">
            <a:extLst>
              <a:ext uri="{FF2B5EF4-FFF2-40B4-BE49-F238E27FC236}">
                <a16:creationId xmlns:a16="http://schemas.microsoft.com/office/drawing/2014/main" id="{7FDE16D0-46E2-B53B-C7AE-45D955094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9975"/>
            <a:ext cx="2743200" cy="365125"/>
          </a:xfrm>
        </p:spPr>
        <p:txBody>
          <a:bodyPr/>
          <a:lstStyle>
            <a:lvl1pPr>
              <a:defRPr b="1">
                <a:solidFill>
                  <a:schemeClr val="tx1"/>
                </a:solidFill>
              </a:defRPr>
            </a:lvl1pPr>
          </a:lstStyle>
          <a:p>
            <a:fld id="{9B391D9B-C2E9-9047-968A-3DB730EF426E}" type="slidenum">
              <a:rPr lang="fr-FR" smtClean="0">
                <a:solidFill>
                  <a:schemeClr val="bg1"/>
                </a:solidFill>
              </a:rPr>
              <a:pPr/>
              <a:t>6</a:t>
            </a:fld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9" name="Picture 8" descr="A logo with a green arrow&#10;&#10;Description automatically generated">
            <a:extLst>
              <a:ext uri="{FF2B5EF4-FFF2-40B4-BE49-F238E27FC236}">
                <a16:creationId xmlns:a16="http://schemas.microsoft.com/office/drawing/2014/main" id="{1F6FB237-D0AF-12D6-C994-964B2F835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655180" cy="548954"/>
          </a:xfrm>
          <a:prstGeom prst="rect">
            <a:avLst/>
          </a:prstGeom>
        </p:spPr>
      </p:pic>
      <p:pic>
        <p:nvPicPr>
          <p:cNvPr id="16" name="Graphic 15" descr="Questions with solid fill">
            <a:extLst>
              <a:ext uri="{FF2B5EF4-FFF2-40B4-BE49-F238E27FC236}">
                <a16:creationId xmlns:a16="http://schemas.microsoft.com/office/drawing/2014/main" id="{E6FC2A47-8FEA-6EB7-F4A4-D1A14F202E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216561" y="1277271"/>
            <a:ext cx="3758877" cy="3758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741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F132D4528659F41947AA08D1B888B95" ma:contentTypeVersion="2" ma:contentTypeDescription="Create a new document." ma:contentTypeScope="" ma:versionID="598836590fc081e470e388931d12d8f4">
  <xsd:schema xmlns:xsd="http://www.w3.org/2001/XMLSchema" xmlns:xs="http://www.w3.org/2001/XMLSchema" xmlns:p="http://schemas.microsoft.com/office/2006/metadata/properties" xmlns:ns2="99d24f70-7232-4f28-b291-b70d80f4f383" targetNamespace="http://schemas.microsoft.com/office/2006/metadata/properties" ma:root="true" ma:fieldsID="6b21ec354f5cbc5134938209c357f8a3" ns2:_="">
    <xsd:import namespace="99d24f70-7232-4f28-b291-b70d80f4f38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9d24f70-7232-4f28-b291-b70d80f4f38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haredContentType xmlns="Microsoft.SharePoint.Taxonomy.ContentTypeSync" SourceId="c52eb4dc-0ef3-4aa8-8e03-025dbf6c8637" ContentTypeId="0x0101" PreviousValue="false"/>
</file>

<file path=customXml/itemProps1.xml><?xml version="1.0" encoding="utf-8"?>
<ds:datastoreItem xmlns:ds="http://schemas.openxmlformats.org/officeDocument/2006/customXml" ds:itemID="{A96243D7-FF70-4617-9889-D2B2A312FE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9d24f70-7232-4f28-b291-b70d80f4f38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14A6BBC-D831-4A61-8C2B-3722C4932050}">
  <ds:schemaRefs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99d24f70-7232-4f28-b291-b70d80f4f383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07DDB353-87C1-4911-ACEC-F4E7769E7BBF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E7A70427-95C9-4F04-9EC9-54339D61F4D0}">
  <ds:schemaRefs>
    <ds:schemaRef ds:uri="Microsoft.SharePoint.Taxonomy.ContentTypeSyn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3623</TotalTime>
  <Words>425</Words>
  <Application>Microsoft Macintosh PowerPoint</Application>
  <PresentationFormat>Widescreen</PresentationFormat>
  <Paragraphs>79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6" baseType="lpstr">
      <vt:lpstr>Arial</vt:lpstr>
      <vt:lpstr>Arial Narrow</vt:lpstr>
      <vt:lpstr>Cabin Condensed</vt:lpstr>
      <vt:lpstr>Calibri</vt:lpstr>
      <vt:lpstr>Calibri Light</vt:lpstr>
      <vt:lpstr>Geomanist</vt:lpstr>
      <vt:lpstr>Geomanist Bold</vt:lpstr>
      <vt:lpstr>ubuntu</vt:lpstr>
      <vt:lpstr>ubuntu</vt:lpstr>
      <vt:lpstr>Thème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oui@clairevinand.fr</dc:creator>
  <cp:lastModifiedBy>Marc Biver</cp:lastModifiedBy>
  <cp:revision>182</cp:revision>
  <dcterms:created xsi:type="dcterms:W3CDTF">2019-05-06T21:01:55Z</dcterms:created>
  <dcterms:modified xsi:type="dcterms:W3CDTF">2023-09-12T12:42:43Z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8a19f0c-bea1-442e-a475-ed109d9ec508_Enabled">
    <vt:lpwstr>True</vt:lpwstr>
  </property>
  <property fmtid="{D5CDD505-2E9C-101B-9397-08002B2CF9AE}" pid="3" name="MSIP_Label_48a19f0c-bea1-442e-a475-ed109d9ec508_SiteId">
    <vt:lpwstr>d5bb6d35-8a82-4329-b49a-5030bd6497ab</vt:lpwstr>
  </property>
  <property fmtid="{D5CDD505-2E9C-101B-9397-08002B2CF9AE}" pid="4" name="MSIP_Label_48a19f0c-bea1-442e-a475-ed109d9ec508_Owner">
    <vt:lpwstr>nicolas.malys_ext@bpce.fr</vt:lpwstr>
  </property>
  <property fmtid="{D5CDD505-2E9C-101B-9397-08002B2CF9AE}" pid="5" name="MSIP_Label_48a19f0c-bea1-442e-a475-ed109d9ec508_SetDate">
    <vt:lpwstr>2019-10-01T13:43:19.0660991Z</vt:lpwstr>
  </property>
  <property fmtid="{D5CDD505-2E9C-101B-9397-08002B2CF9AE}" pid="6" name="MSIP_Label_48a19f0c-bea1-442e-a475-ed109d9ec508_Name">
    <vt:lpwstr>C2 - Interne BPCE</vt:lpwstr>
  </property>
  <property fmtid="{D5CDD505-2E9C-101B-9397-08002B2CF9AE}" pid="7" name="MSIP_Label_48a19f0c-bea1-442e-a475-ed109d9ec508_Application">
    <vt:lpwstr>Microsoft Azure Information Protection</vt:lpwstr>
  </property>
  <property fmtid="{D5CDD505-2E9C-101B-9397-08002B2CF9AE}" pid="8" name="MSIP_Label_48a19f0c-bea1-442e-a475-ed109d9ec508_Extended_MSFT_Method">
    <vt:lpwstr>Automatic</vt:lpwstr>
  </property>
  <property fmtid="{D5CDD505-2E9C-101B-9397-08002B2CF9AE}" pid="9" name="Sensitivity">
    <vt:lpwstr>C2 - Interne BPCE</vt:lpwstr>
  </property>
  <property fmtid="{D5CDD505-2E9C-101B-9397-08002B2CF9AE}" pid="10" name="ContentTypeId">
    <vt:lpwstr>0x0101003F132D4528659F41947AA08D1B888B95</vt:lpwstr>
  </property>
</Properties>
</file>

<file path=docProps/thumbnail.jpeg>
</file>